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354" r:id="rId2"/>
    <p:sldId id="390" r:id="rId3"/>
    <p:sldId id="403" r:id="rId4"/>
    <p:sldId id="395" r:id="rId5"/>
    <p:sldId id="396" r:id="rId6"/>
    <p:sldId id="401" r:id="rId7"/>
    <p:sldId id="411" r:id="rId8"/>
    <p:sldId id="359" r:id="rId9"/>
    <p:sldId id="374" r:id="rId10"/>
    <p:sldId id="404" r:id="rId11"/>
    <p:sldId id="412" r:id="rId12"/>
    <p:sldId id="407" r:id="rId13"/>
    <p:sldId id="405" r:id="rId14"/>
    <p:sldId id="379" r:id="rId15"/>
    <p:sldId id="406" r:id="rId16"/>
    <p:sldId id="381" r:id="rId17"/>
    <p:sldId id="402" r:id="rId18"/>
    <p:sldId id="388" r:id="rId19"/>
    <p:sldId id="385" r:id="rId20"/>
    <p:sldId id="409" r:id="rId21"/>
    <p:sldId id="410" r:id="rId22"/>
    <p:sldId id="352" r:id="rId23"/>
    <p:sldId id="389" r:id="rId24"/>
  </p:sldIdLst>
  <p:sldSz cx="9144000" cy="5143500" type="screen16x9"/>
  <p:notesSz cx="9296400" cy="14770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285362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2666253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047146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0C94460-EEEF-4B27-B71B-4E66BF022442}">
          <p14:sldIdLst>
            <p14:sldId id="354"/>
            <p14:sldId id="390"/>
            <p14:sldId id="403"/>
            <p14:sldId id="395"/>
            <p14:sldId id="396"/>
          </p14:sldIdLst>
        </p14:section>
        <p14:section name="Branch Coverage" id="{220560C9-11BB-4511-B24D-7FFEC7592655}">
          <p14:sldIdLst>
            <p14:sldId id="401"/>
            <p14:sldId id="411"/>
            <p14:sldId id="359"/>
          </p14:sldIdLst>
        </p14:section>
        <p14:section name="Coverage" id="{C12E1857-67CA-4469-B7B7-72D47E9CC9C4}">
          <p14:sldIdLst>
            <p14:sldId id="374"/>
          </p14:sldIdLst>
        </p14:section>
        <p14:section name="Regions" id="{81D0C745-B7EC-47BB-AAB6-24DF03D13C30}">
          <p14:sldIdLst>
            <p14:sldId id="404"/>
            <p14:sldId id="412"/>
            <p14:sldId id="407"/>
          </p14:sldIdLst>
        </p14:section>
        <p14:section name="Instrumentation" id="{88E6197B-C8C9-41C2-ABB0-401D743F3B54}">
          <p14:sldIdLst>
            <p14:sldId id="405"/>
            <p14:sldId id="379"/>
          </p14:sldIdLst>
        </p14:section>
        <p14:section name="Visualization" id="{82DF0446-E885-400C-A797-88204F8AC863}">
          <p14:sldIdLst>
            <p14:sldId id="406"/>
            <p14:sldId id="381"/>
            <p14:sldId id="402"/>
          </p14:sldIdLst>
        </p14:section>
        <p14:section name="Optimizations and Future" id="{291F154A-25F1-42B4-B61F-6B417546D2E6}">
          <p14:sldIdLst>
            <p14:sldId id="388"/>
            <p14:sldId id="385"/>
          </p14:sldIdLst>
        </p14:section>
        <p14:section name="GCC" id="{E48D5C86-2B1B-48E5-B44B-C4164B4ABEE9}">
          <p14:sldIdLst>
            <p14:sldId id="409"/>
            <p14:sldId id="410"/>
          </p14:sldIdLst>
        </p14:section>
        <p14:section name="Wrapup" id="{86968BD1-94BE-4CD5-9160-901191DA7B37}">
          <p14:sldIdLst>
            <p14:sldId id="352"/>
            <p14:sldId id="389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7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4652">
          <p15:clr>
            <a:srgbClr val="A4A3A4"/>
          </p15:clr>
        </p15:guide>
        <p15:guide id="2" pos="292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AAAAA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98" autoAdjust="0"/>
    <p:restoredTop sz="84163" autoAdjust="0"/>
  </p:normalViewPr>
  <p:slideViewPr>
    <p:cSldViewPr snapToGrid="0">
      <p:cViewPr varScale="1">
        <p:scale>
          <a:sx n="132" d="100"/>
          <a:sy n="132" d="100"/>
        </p:scale>
        <p:origin x="-372" y="-90"/>
      </p:cViewPr>
      <p:guideLst>
        <p:guide orient="horz" pos="1620"/>
        <p:guide pos="2878"/>
      </p:guideLst>
    </p:cSldViewPr>
  </p:slideViewPr>
  <p:outlineViewPr>
    <p:cViewPr>
      <p:scale>
        <a:sx n="33" d="100"/>
        <a:sy n="33" d="100"/>
      </p:scale>
      <p:origin x="0" y="17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-4152" y="-106"/>
      </p:cViewPr>
      <p:guideLst>
        <p:guide orient="horz" pos="4652"/>
        <p:guide pos="292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8D56EAE8-38CB-4EE5-8A34-F5F49B68F2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007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274638" y="1108075"/>
            <a:ext cx="9845676" cy="55387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9854" y="7016308"/>
            <a:ext cx="7436693" cy="6645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BED2394B-E06C-4DC9-BCC2-551C3DED9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0354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85362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66253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47146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LLVM is “Source-based”, meaning it</a:t>
            </a:r>
            <a:r>
              <a:rPr lang="en-US" baseline="0" dirty="0" smtClean="0"/>
              <a:t> is tied directly to the source code through Abstract Syntax Trees.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A customer could easily run into a defect in code that isn’t tested.  It’s has happened that functions could be left out of test coverage only to blow up in user code.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D2394B-E06C-4DC9-BCC2-551C3DED9AA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7279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kern="0" dirty="0" smtClean="0"/>
              <a:t>To track line</a:t>
            </a:r>
            <a:r>
              <a:rPr lang="en-US" kern="0" baseline="0" dirty="0" smtClean="0"/>
              <a:t> function and line coverage, counters are inserted:</a:t>
            </a:r>
            <a:endParaRPr lang="en-US" kern="0" dirty="0" smtClean="0"/>
          </a:p>
          <a:p>
            <a:r>
              <a:rPr lang="en-US" kern="0" dirty="0" smtClean="0"/>
              <a:t>After execution, instrumented data is fed to a visualization tool</a:t>
            </a:r>
          </a:p>
          <a:p>
            <a:pPr lvl="1"/>
            <a:r>
              <a:rPr lang="en-US" kern="0" dirty="0" smtClean="0"/>
              <a:t>Display file-level view of coverage criteria</a:t>
            </a:r>
          </a:p>
          <a:p>
            <a:pPr lvl="1"/>
            <a:r>
              <a:rPr lang="en-US" kern="0" dirty="0" smtClean="0"/>
              <a:t>Display overall coverage statistics according to measured coverage criteria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D2394B-E06C-4DC9-BCC2-551C3DED9AA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9757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dirty="0" smtClean="0"/>
              <a:t>It’s a more granular measure of code execution than line or statement coverage</a:t>
            </a:r>
          </a:p>
          <a:p>
            <a:pPr lvl="1"/>
            <a:r>
              <a:rPr lang="en-US" sz="1400" dirty="0" smtClean="0">
                <a:sym typeface="Wingdings" panose="05000000000000000000" pitchFamily="2" charset="2"/>
              </a:rPr>
              <a:t>Are we really measuring all paths through our code?</a:t>
            </a:r>
          </a:p>
          <a:p>
            <a:pPr lvl="1"/>
            <a:r>
              <a:rPr lang="en-US" sz="1400" dirty="0" smtClean="0">
                <a:sym typeface="Wingdings" panose="05000000000000000000" pitchFamily="2" charset="2"/>
              </a:rPr>
              <a:t>If</a:t>
            </a:r>
            <a:r>
              <a:rPr lang="en-US" sz="1400" baseline="0" dirty="0" smtClean="0">
                <a:sym typeface="Wingdings" panose="05000000000000000000" pitchFamily="2" charset="2"/>
              </a:rPr>
              <a:t> we AREN’T, condition code might be </a:t>
            </a:r>
            <a:r>
              <a:rPr lang="en-US" sz="1400" b="1" baseline="0" dirty="0" smtClean="0">
                <a:sym typeface="Wingdings" panose="05000000000000000000" pitchFamily="2" charset="2"/>
              </a:rPr>
              <a:t>wrong</a:t>
            </a:r>
            <a:r>
              <a:rPr lang="en-US" sz="1400" baseline="0" dirty="0" smtClean="0">
                <a:sym typeface="Wingdings" panose="05000000000000000000" pitchFamily="2" charset="2"/>
              </a:rPr>
              <a:t>, and it could be caught by some other user or customer (lurking defects)</a:t>
            </a:r>
          </a:p>
          <a:p>
            <a:pPr lvl="1"/>
            <a:r>
              <a:rPr lang="en-US" sz="1400" baseline="0" dirty="0" smtClean="0">
                <a:sym typeface="Wingdings" panose="05000000000000000000" pitchFamily="2" charset="2"/>
              </a:rPr>
              <a:t>If each condition is shown as being taken and not-taken at least once, we know we </a:t>
            </a:r>
            <a:r>
              <a:rPr lang="en-US" sz="1400" baseline="0" smtClean="0">
                <a:sym typeface="Wingdings" panose="05000000000000000000" pitchFamily="2" charset="2"/>
              </a:rPr>
              <a:t>are testing all paths.</a:t>
            </a:r>
            <a:endParaRPr lang="en-US" sz="1400" dirty="0" smtClean="0">
              <a:sym typeface="Wingdings" panose="05000000000000000000" pitchFamily="2" charset="2"/>
            </a:endParaRPr>
          </a:p>
          <a:p>
            <a:endParaRPr lang="en-US" sz="800" dirty="0" smtClean="0">
              <a:sym typeface="Wingdings" panose="05000000000000000000" pitchFamily="2" charset="2"/>
            </a:endParaRPr>
          </a:p>
          <a:p>
            <a:r>
              <a:rPr lang="en-US" sz="1600" dirty="0" smtClean="0">
                <a:sym typeface="Wingdings" panose="05000000000000000000" pitchFamily="2" charset="2"/>
              </a:rPr>
              <a:t>It can ensure more maintainable code</a:t>
            </a:r>
          </a:p>
          <a:p>
            <a:pPr lvl="1"/>
            <a:r>
              <a:rPr lang="en-US" sz="1400" dirty="0" smtClean="0">
                <a:sym typeface="Wingdings" panose="05000000000000000000" pitchFamily="2" charset="2"/>
              </a:rPr>
              <a:t>Is it easy to write tests that test all paths through our code?</a:t>
            </a:r>
          </a:p>
          <a:p>
            <a:pPr lvl="1"/>
            <a:r>
              <a:rPr lang="en-US" sz="1400" dirty="0" smtClean="0">
                <a:sym typeface="Wingdings" panose="05000000000000000000" pitchFamily="2" charset="2"/>
              </a:rPr>
              <a:t>Is the code simple enough to understand?</a:t>
            </a:r>
          </a:p>
          <a:p>
            <a:endParaRPr lang="en-US" sz="800" dirty="0" smtClean="0">
              <a:sym typeface="Wingdings" panose="05000000000000000000" pitchFamily="2" charset="2"/>
            </a:endParaRPr>
          </a:p>
          <a:p>
            <a:r>
              <a:rPr lang="en-US" sz="1600" dirty="0" smtClean="0">
                <a:sym typeface="Wingdings" panose="05000000000000000000" pitchFamily="2" charset="2"/>
              </a:rPr>
              <a:t>Required by Functional Safety standards</a:t>
            </a:r>
          </a:p>
          <a:p>
            <a:pPr lvl="1"/>
            <a:r>
              <a:rPr lang="en-US" sz="1400" dirty="0" smtClean="0">
                <a:sym typeface="Wingdings" panose="05000000000000000000" pitchFamily="2" charset="2"/>
              </a:rPr>
              <a:t>Used in Industrial and Automotive markets</a:t>
            </a:r>
          </a:p>
          <a:p>
            <a:endParaRPr lang="en-US" sz="800" dirty="0" smtClean="0">
              <a:sym typeface="Wingdings" panose="05000000000000000000" pitchFamily="2" charset="2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D2394B-E06C-4DC9-BCC2-551C3DED9AA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45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 smtClean="0"/>
              <a:t>The </a:t>
            </a:r>
            <a:r>
              <a:rPr lang="en-US" sz="2000" dirty="0" err="1" smtClean="0"/>
              <a:t>BranchRegion</a:t>
            </a:r>
            <a:r>
              <a:rPr lang="en-US" sz="2000" dirty="0" smtClean="0"/>
              <a:t> kind tracks two </a:t>
            </a:r>
            <a:r>
              <a:rPr lang="en-US" sz="2000" b="1" dirty="0" smtClean="0"/>
              <a:t>Counter</a:t>
            </a:r>
            <a:r>
              <a:rPr lang="en-US" sz="2000" dirty="0" smtClean="0"/>
              <a:t>s along with Source</a:t>
            </a:r>
          </a:p>
          <a:p>
            <a:pPr lvl="1"/>
            <a:r>
              <a:rPr lang="en-US" b="1" dirty="0" smtClean="0"/>
              <a:t>True</a:t>
            </a:r>
            <a:r>
              <a:rPr lang="en-US" dirty="0" smtClean="0"/>
              <a:t> count and </a:t>
            </a:r>
            <a:r>
              <a:rPr lang="en-US" b="1" dirty="0" smtClean="0"/>
              <a:t>False</a:t>
            </a:r>
            <a:r>
              <a:rPr lang="en-US" dirty="0" smtClean="0"/>
              <a:t> count</a:t>
            </a:r>
          </a:p>
          <a:p>
            <a:pPr lvl="1"/>
            <a:r>
              <a:rPr lang="en-US" dirty="0" smtClean="0"/>
              <a:t>Tied to a single condition in the source code</a:t>
            </a:r>
          </a:p>
          <a:p>
            <a:endParaRPr lang="en-US" sz="1600" dirty="0" smtClean="0"/>
          </a:p>
          <a:p>
            <a:r>
              <a:rPr lang="en-US" sz="2000" dirty="0" smtClean="0"/>
              <a:t>The two </a:t>
            </a:r>
            <a:r>
              <a:rPr lang="en-US" sz="2000" b="1" dirty="0" smtClean="0"/>
              <a:t>Counter</a:t>
            </a:r>
            <a:r>
              <a:rPr lang="en-US" sz="2000" dirty="0" smtClean="0"/>
              <a:t>s are encoded along with other </a:t>
            </a:r>
            <a:r>
              <a:rPr lang="en-US" sz="2000" dirty="0" err="1" smtClean="0"/>
              <a:t>MappingRegions</a:t>
            </a:r>
            <a:endParaRPr lang="en-US" sz="2000" dirty="0" smtClean="0"/>
          </a:p>
          <a:p>
            <a:pPr lvl="1"/>
            <a:r>
              <a:rPr lang="en-US" dirty="0" smtClean="0"/>
              <a:t>Distinguished based on region kind</a:t>
            </a:r>
          </a:p>
          <a:p>
            <a:pPr lvl="1"/>
            <a:endParaRPr lang="en-US" dirty="0" smtClean="0"/>
          </a:p>
          <a:p>
            <a:r>
              <a:rPr lang="en-US" sz="2000" dirty="0" smtClean="0"/>
              <a:t>All other </a:t>
            </a:r>
            <a:r>
              <a:rPr lang="en-US" sz="2000" dirty="0" err="1" smtClean="0"/>
              <a:t>CounterMappingRegion</a:t>
            </a:r>
            <a:r>
              <a:rPr lang="en-US" sz="2000" dirty="0" smtClean="0"/>
              <a:t> kinds </a:t>
            </a:r>
            <a:r>
              <a:rPr lang="en-US" sz="2000" i="1" dirty="0" smtClean="0"/>
              <a:t>ignore</a:t>
            </a:r>
            <a:r>
              <a:rPr lang="en-US" sz="2000" dirty="0" smtClean="0"/>
              <a:t> the second </a:t>
            </a:r>
            <a:r>
              <a:rPr lang="en-US" sz="2000" b="1" dirty="0" smtClean="0"/>
              <a:t>Counter</a:t>
            </a:r>
          </a:p>
          <a:p>
            <a:pPr lvl="1"/>
            <a:r>
              <a:rPr lang="en-US" sz="1800" dirty="0" smtClean="0"/>
              <a:t>Nothing changes in how they’re encoded (backward compatible)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D2394B-E06C-4DC9-BCC2-551C3DED9AA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9285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Short-circuit semantics is key to how this works!</a:t>
            </a:r>
          </a:p>
          <a:p>
            <a:r>
              <a:rPr lang="en-US" dirty="0" smtClean="0"/>
              <a:t>The new Counter (Counter3) increments based on the same short-circuit behavior that Counter2++ increments.  For</a:t>
            </a:r>
            <a:r>
              <a:rPr lang="en-US" baseline="0" dirty="0" smtClean="0"/>
              <a:t> logical OR, it only increments if C2 evaluates to </a:t>
            </a:r>
            <a:r>
              <a:rPr lang="en-US" i="1" baseline="0" dirty="0" smtClean="0"/>
              <a:t>false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D2394B-E06C-4DC9-BCC2-551C3DED9AA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2284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Llvm-cov</a:t>
            </a:r>
            <a:r>
              <a:rPr lang="en-US" dirty="0" smtClean="0"/>
              <a:t> extended to understand new </a:t>
            </a:r>
            <a:r>
              <a:rPr lang="en-US" dirty="0" err="1" smtClean="0"/>
              <a:t>CounterMappingRegion</a:t>
            </a:r>
            <a:r>
              <a:rPr lang="en-US" dirty="0" smtClean="0"/>
              <a:t> structure.</a:t>
            </a:r>
          </a:p>
          <a:p>
            <a:r>
              <a:rPr lang="en-US" dirty="0" smtClean="0"/>
              <a:t>Filter </a:t>
            </a:r>
            <a:r>
              <a:rPr lang="en-US" b="1" dirty="0" err="1" smtClean="0"/>
              <a:t>CounterMappingRegion</a:t>
            </a:r>
            <a:r>
              <a:rPr lang="en-US" dirty="0" smtClean="0"/>
              <a:t> objects according to File, Function, or Macro Expansion</a:t>
            </a:r>
          </a:p>
          <a:p>
            <a:pPr lvl="1"/>
            <a:r>
              <a:rPr lang="en-US" dirty="0" smtClean="0"/>
              <a:t>Distinguished based on a </a:t>
            </a:r>
            <a:r>
              <a:rPr lang="en-US" b="1" dirty="0" err="1" smtClean="0"/>
              <a:t>FileID</a:t>
            </a:r>
            <a:endParaRPr lang="en-US" b="1" dirty="0" smtClean="0"/>
          </a:p>
          <a:p>
            <a:endParaRPr lang="en-US" dirty="0" smtClean="0"/>
          </a:p>
          <a:p>
            <a:r>
              <a:rPr lang="en-US" dirty="0" smtClean="0"/>
              <a:t>I sort </a:t>
            </a:r>
            <a:r>
              <a:rPr lang="en-US" b="1" dirty="0" err="1" smtClean="0"/>
              <a:t>BranchRegions</a:t>
            </a:r>
            <a:r>
              <a:rPr lang="en-US" dirty="0" smtClean="0"/>
              <a:t> into their own list</a:t>
            </a:r>
          </a:p>
          <a:p>
            <a:pPr lvl="1"/>
            <a:r>
              <a:rPr lang="en-US" dirty="0" smtClean="0"/>
              <a:t>All other code regions formed into </a:t>
            </a:r>
            <a:r>
              <a:rPr lang="en-US" dirty="0" err="1" smtClean="0"/>
              <a:t>CoverageSegments</a:t>
            </a:r>
            <a:endParaRPr lang="en-US" dirty="0" smtClean="0"/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These</a:t>
            </a:r>
            <a:r>
              <a:rPr lang="en-US" baseline="0" dirty="0" smtClean="0"/>
              <a:t> are then visualized on top of the source-code as a View (or </a:t>
            </a:r>
            <a:r>
              <a:rPr lang="en-US" baseline="0" dirty="0" err="1" smtClean="0"/>
              <a:t>SubView</a:t>
            </a:r>
            <a:r>
              <a:rPr lang="en-US" baseline="0" dirty="0" smtClean="0"/>
              <a:t>)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D2394B-E06C-4DC9-BCC2-551C3DED9AA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9411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Filter </a:t>
            </a:r>
            <a:r>
              <a:rPr lang="en-US" b="1" dirty="0" err="1" smtClean="0"/>
              <a:t>CounterMappingRegion</a:t>
            </a:r>
            <a:r>
              <a:rPr lang="en-US" dirty="0" smtClean="0"/>
              <a:t> objects according to File, Function, or Macro Expansion</a:t>
            </a:r>
          </a:p>
          <a:p>
            <a:pPr lvl="1"/>
            <a:r>
              <a:rPr lang="en-US" dirty="0" smtClean="0"/>
              <a:t>Distinguished based on a </a:t>
            </a:r>
            <a:r>
              <a:rPr lang="en-US" b="1" dirty="0" err="1" smtClean="0"/>
              <a:t>FileID</a:t>
            </a:r>
            <a:endParaRPr lang="en-US" b="1" dirty="0" smtClean="0"/>
          </a:p>
          <a:p>
            <a:endParaRPr lang="en-US" dirty="0" smtClean="0"/>
          </a:p>
          <a:p>
            <a:r>
              <a:rPr lang="en-US" dirty="0" smtClean="0"/>
              <a:t>I sort </a:t>
            </a:r>
            <a:r>
              <a:rPr lang="en-US" b="1" dirty="0" err="1" smtClean="0"/>
              <a:t>BranchRegions</a:t>
            </a:r>
            <a:r>
              <a:rPr lang="en-US" dirty="0" smtClean="0"/>
              <a:t> into their own list</a:t>
            </a:r>
          </a:p>
          <a:p>
            <a:pPr lvl="1"/>
            <a:r>
              <a:rPr lang="en-US" dirty="0" smtClean="0"/>
              <a:t>All other code regions formed into </a:t>
            </a:r>
            <a:r>
              <a:rPr lang="en-US" dirty="0" err="1" smtClean="0"/>
              <a:t>CoverageSegments</a:t>
            </a:r>
            <a:endParaRPr lang="en-US" dirty="0" smtClean="0"/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These</a:t>
            </a:r>
            <a:r>
              <a:rPr lang="en-US" baseline="0" dirty="0" smtClean="0"/>
              <a:t> are then visualized on top of the source-code as a View (or </a:t>
            </a:r>
            <a:r>
              <a:rPr lang="en-US" baseline="0" dirty="0" err="1" smtClean="0"/>
              <a:t>SubView</a:t>
            </a:r>
            <a:r>
              <a:rPr lang="en-US" baseline="0" dirty="0" smtClean="0"/>
              <a:t>)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Expansions are tied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D2394B-E06C-4DC9-BCC2-551C3DED9AAD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9907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endParaRPr lang="en-US" sz="1800" i="1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D2394B-E06C-4DC9-BCC2-551C3DED9AAD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122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 smtClean="0"/>
              <a:t>LLVM Source-based Code Coverage is tied to Abstract Syntax Trees</a:t>
            </a:r>
          </a:p>
          <a:p>
            <a:pPr lvl="1"/>
            <a:r>
              <a:rPr lang="en-US" sz="1800" dirty="0" smtClean="0"/>
              <a:t>It can give us a much more precise representation of branch execution!</a:t>
            </a:r>
          </a:p>
          <a:p>
            <a:pPr lvl="1"/>
            <a:r>
              <a:rPr lang="en-US" sz="1800" dirty="0" smtClean="0"/>
              <a:t>Branch measurements can truly be </a:t>
            </a:r>
            <a:r>
              <a:rPr lang="en-US" sz="1800" i="1" dirty="0" smtClean="0"/>
              <a:t>source-based</a:t>
            </a:r>
          </a:p>
          <a:p>
            <a:pPr lvl="0"/>
            <a:endParaRPr lang="en-US" sz="1800" i="1" dirty="0" smtClean="0"/>
          </a:p>
          <a:p>
            <a:pPr lvl="0"/>
            <a:r>
              <a:rPr lang="en-US" sz="1800" i="0" dirty="0" smtClean="0"/>
              <a:t>LLVM Code</a:t>
            </a:r>
            <a:r>
              <a:rPr lang="en-US" sz="1800" i="0" baseline="0" dirty="0" smtClean="0"/>
              <a:t> Coverage isn’t negatively impacted by optimization!</a:t>
            </a:r>
            <a:endParaRPr lang="en-US" sz="1800" i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D2394B-E06C-4DC9-BCC2-551C3DED9AAD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5303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2DD158AE-82CC-924D-B2D9-111EE21E38D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628324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7"/>
          </a:xfrm>
        </p:spPr>
        <p:txBody>
          <a:bodyPr anchor="t"/>
          <a:lstStyle>
            <a:lvl1pPr algn="l">
              <a:defRPr sz="3300" b="1" cap="all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700"/>
            </a:lvl1pPr>
            <a:lvl2pPr marL="380895" indent="0">
              <a:buNone/>
              <a:defRPr sz="1500"/>
            </a:lvl2pPr>
            <a:lvl3pPr marL="761790" indent="0">
              <a:buNone/>
              <a:defRPr sz="1300"/>
            </a:lvl3pPr>
            <a:lvl4pPr marL="1142683" indent="0">
              <a:buNone/>
              <a:defRPr sz="1200"/>
            </a:lvl4pPr>
            <a:lvl5pPr marL="1523573" indent="0">
              <a:buNone/>
              <a:defRPr sz="1200"/>
            </a:lvl5pPr>
            <a:lvl6pPr marL="1904467" indent="0">
              <a:buNone/>
              <a:defRPr sz="1200"/>
            </a:lvl6pPr>
            <a:lvl7pPr marL="2285362" indent="0">
              <a:buNone/>
              <a:defRPr sz="1200"/>
            </a:lvl7pPr>
            <a:lvl8pPr marL="2666253" indent="0">
              <a:buNone/>
              <a:defRPr sz="1200"/>
            </a:lvl8pPr>
            <a:lvl9pPr marL="304714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38925" y="4537472"/>
            <a:ext cx="2133600" cy="15478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118DC-F0C3-4C61-9EEA-2C495CD045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889398"/>
            <a:ext cx="4157663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889398"/>
            <a:ext cx="4157662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548F6-AAA9-4A8D-A869-511B3DFE32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7"/>
            <a:ext cx="4040188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7"/>
            <a:ext cx="4041775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C35C9-3222-4444-B33E-8AB075BE83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52F08-588C-488E-A5AB-DF69250DE8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430B41-3034-4777-B6DE-71856D9856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8"/>
          </a:xfrm>
        </p:spPr>
        <p:txBody>
          <a:bodyPr anchor="b"/>
          <a:lstStyle>
            <a:lvl1pPr algn="l">
              <a:defRPr sz="27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8298"/>
          </a:xfrm>
        </p:spPr>
        <p:txBody>
          <a:bodyPr/>
          <a:lstStyle>
            <a:lvl1pPr marL="0" indent="0">
              <a:buNone/>
              <a:defRPr sz="1700"/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97EEC-B5BC-42C5-B73F-31CC660D4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3"/>
          </a:xfrm>
        </p:spPr>
        <p:txBody>
          <a:bodyPr anchor="b"/>
          <a:lstStyle>
            <a:lvl1pPr algn="l">
              <a:defRPr sz="2300" b="1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2700"/>
            </a:lvl1pPr>
            <a:lvl2pPr marL="380895" indent="0">
              <a:buNone/>
              <a:defRPr sz="2300"/>
            </a:lvl2pPr>
            <a:lvl3pPr marL="761790" indent="0">
              <a:buNone/>
              <a:defRPr sz="2000"/>
            </a:lvl3pPr>
            <a:lvl4pPr marL="1142683" indent="0">
              <a:buNone/>
              <a:defRPr sz="1700"/>
            </a:lvl4pPr>
            <a:lvl5pPr marL="1523573" indent="0">
              <a:buNone/>
              <a:defRPr sz="1700"/>
            </a:lvl5pPr>
            <a:lvl6pPr marL="1904467" indent="0">
              <a:buNone/>
              <a:defRPr sz="1700"/>
            </a:lvl6pPr>
            <a:lvl7pPr marL="2285362" indent="0">
              <a:buNone/>
              <a:defRPr sz="1700"/>
            </a:lvl7pPr>
            <a:lvl8pPr marL="2666253" indent="0">
              <a:buNone/>
              <a:defRPr sz="1700"/>
            </a:lvl8pPr>
            <a:lvl9pPr marL="3047146" indent="0">
              <a:buNone/>
              <a:defRPr sz="17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Aft>
                <a:spcPct val="0"/>
              </a:spcAft>
              <a:buNone/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5F34B-1C25-4090-A4A7-9CEE84F430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FE2BCE-81FD-49AD-8F3F-8C803C0A89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3" y="107157"/>
            <a:ext cx="2141537" cy="4301728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1775" y="107157"/>
            <a:ext cx="6275388" cy="430172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3E699-3BC5-4E82-A48B-54CC42B0E6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D9AC919B-4D01-4240-BDFD-860B66B017A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Confidential – NDA</a:t>
            </a:r>
            <a:r>
              <a:rPr lang="en-US" sz="700" baseline="0" dirty="0"/>
              <a:t> Restrictions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1041952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3F557F9C-1201-3A47-8D2D-7E98BF45F0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Confidential – NDA</a:t>
            </a:r>
            <a:r>
              <a:rPr lang="en-US" sz="700" baseline="0" dirty="0"/>
              <a:t> Restrictions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704014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BC35851-DCE0-F247-A73D-CE5DAF7E1A2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Confidential – NDA</a:t>
            </a:r>
            <a:r>
              <a:rPr lang="en-US" sz="700" baseline="0" dirty="0"/>
              <a:t> Restrictions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79572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86DE67D-74D6-E24F-A53E-44A9C5B7527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987069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1F552890-0675-5942-BD45-247DCD612F5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264" y="86"/>
            <a:ext cx="9166479" cy="5143413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55571E-02C7-4909-A943-092A83DD341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-12526" y="4706938"/>
            <a:ext cx="8826500" cy="388620"/>
            <a:chOff x="0" y="6321425"/>
            <a:chExt cx="10591800" cy="46634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18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32702727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6B06B6E4-36B5-2A4D-8795-84CABEE4FA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C7E7816-A48B-4805-9A47-CE865F4F101F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Text Box 31"/>
          <p:cNvSpPr txBox="1">
            <a:spLocks noChangeArrowheads="1"/>
          </p:cNvSpPr>
          <p:nvPr userDrawn="1"/>
        </p:nvSpPr>
        <p:spPr bwMode="auto">
          <a:xfrm>
            <a:off x="334013" y="4511183"/>
            <a:ext cx="2111375" cy="184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6179" tIns="38088" rIns="76179" bIns="38088">
            <a:spAutoFit/>
          </a:bodyPr>
          <a:lstStyle/>
          <a:p>
            <a:pPr marL="0" marR="0" indent="0" algn="l" defTabSz="76179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00" dirty="0"/>
              <a:t>TI Confidential – NDA</a:t>
            </a:r>
            <a:r>
              <a:rPr lang="en-US" sz="700" baseline="0" dirty="0"/>
              <a:t> Restrictions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1894745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8" y="786357"/>
            <a:ext cx="8467725" cy="3709449"/>
          </a:xfrm>
        </p:spPr>
        <p:txBody>
          <a:bodyPr/>
          <a:lstStyle>
            <a:lvl1pPr>
              <a:spcBef>
                <a:spcPts val="667"/>
              </a:spcBef>
              <a:defRPr/>
            </a:lvl1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7888F-6AF7-4263-B69D-592D8C33BA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3" y="4743450"/>
            <a:ext cx="8804275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79" tIns="38088" rIns="76179" bIns="38088"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41910" y="4743450"/>
            <a:ext cx="8740140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79" tIns="38088" rIns="76179" bIns="38088" rtlCol="0" anchor="ctr"/>
          <a:lstStyle/>
          <a:p>
            <a:pPr algn="ctr"/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07163"/>
            <a:ext cx="8458200" cy="61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8" y="794149"/>
            <a:ext cx="8467725" cy="37016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4537472"/>
            <a:ext cx="2133600" cy="1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r">
              <a:defRPr sz="700"/>
            </a:lvl1pPr>
          </a:lstStyle>
          <a:p>
            <a:pPr>
              <a:defRPr/>
            </a:pPr>
            <a:fld id="{B6C70261-DCF8-4A97-9502-E8EEF2364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20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19" r:id="rId2"/>
    <p:sldLayoutId id="2147483725" r:id="rId3"/>
    <p:sldLayoutId id="2147483726" r:id="rId4"/>
    <p:sldLayoutId id="2147483728" r:id="rId5"/>
    <p:sldLayoutId id="2147483729" r:id="rId6"/>
    <p:sldLayoutId id="2147483730" r:id="rId7"/>
    <p:sldLayoutId id="2147483731" r:id="rId8"/>
    <p:sldLayoutId id="2147483709" r:id="rId9"/>
    <p:sldLayoutId id="2147483710" r:id="rId10"/>
    <p:sldLayoutId id="2147483711" r:id="rId11"/>
    <p:sldLayoutId id="2147483712" r:id="rId12"/>
    <p:sldLayoutId id="2147483713" r:id="rId13"/>
    <p:sldLayoutId id="2147483714" r:id="rId14"/>
    <p:sldLayoutId id="2147483715" r:id="rId15"/>
    <p:sldLayoutId id="2147483716" r:id="rId16"/>
    <p:sldLayoutId id="2147483717" r:id="rId17"/>
    <p:sldLayoutId id="2147483718" r:id="rId18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5pPr>
      <a:lvl6pPr marL="380895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6pPr>
      <a:lvl7pPr marL="761790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7pPr>
      <a:lvl8pPr marL="1142683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8pPr>
      <a:lvl9pPr marL="1523573" algn="l" rtl="0" fontAlgn="base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9pPr>
    </p:titleStyle>
    <p:bodyStyle>
      <a:lvl1pPr marL="189124" indent="-189124" algn="l" rtl="0" eaLnBrk="0" fontAlgn="base" hangingPunct="0">
        <a:spcBef>
          <a:spcPts val="667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78763" indent="-194416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711530" indent="-137548" algn="l" rtl="0" eaLnBrk="0" fontAlgn="base" hangingPunct="0">
        <a:spcBef>
          <a:spcPct val="15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001168" indent="-194416" algn="l" rtl="0" eaLnBrk="0" fontAlgn="base" hangingPunct="0">
        <a:spcBef>
          <a:spcPct val="5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240546" indent="-144163" algn="l" rtl="0" eaLnBrk="0" fontAlgn="base" hangingPunct="0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1621441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6pPr>
      <a:lvl7pPr marL="2002336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7pPr>
      <a:lvl8pPr marL="2383230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8pPr>
      <a:lvl9pPr marL="2764124" indent="-144163" algn="l" rtl="0" fontAlgn="base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895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79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68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57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467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362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25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146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6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3.jpeg"/><Relationship Id="rId5" Type="http://schemas.openxmlformats.org/officeDocument/2006/relationships/image" Target="../media/image11.jpeg"/><Relationship Id="rId4" Type="http://schemas.openxmlformats.org/officeDocument/2006/relationships/image" Target="../media/image16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a-phipps@ti.com" TargetMode="External"/><Relationship Id="rId2" Type="http://schemas.openxmlformats.org/officeDocument/2006/relationships/hyperlink" Target="https://reviews.llvm.org/D84467" TargetMode="External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Branch Coverage: Squeezing more out of </a:t>
            </a:r>
            <a:br>
              <a:rPr lang="en-US" sz="3200" dirty="0"/>
            </a:br>
            <a:r>
              <a:rPr lang="en-US" sz="3200" dirty="0"/>
              <a:t>LLVM Source-based Code Coverage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Alan Phipps, Texas Instruments</a:t>
            </a:r>
          </a:p>
          <a:p>
            <a:endParaRPr lang="en-US" dirty="0" smtClean="0"/>
          </a:p>
          <a:p>
            <a:r>
              <a:rPr lang="en-US" dirty="0" smtClean="0"/>
              <a:t>2020 </a:t>
            </a:r>
            <a:r>
              <a:rPr lang="en-US" dirty="0"/>
              <a:t>LLVM Developers’ </a:t>
            </a:r>
            <a:r>
              <a:rPr lang="en-US" dirty="0" smtClean="0"/>
              <a:t>Meeting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BA23CF-AA30-4A18-B744-605C3E9DBF0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534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Clang Source Region Creation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70928" y="1162253"/>
            <a:ext cx="2931458" cy="6463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Counter-to-Source</a:t>
            </a:r>
          </a:p>
          <a:p>
            <a:r>
              <a:rPr lang="en-US" dirty="0" smtClean="0"/>
              <a:t>Region Mapping (clang)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303932" y="2165789"/>
            <a:ext cx="2659702" cy="646331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Counter Instrumentation</a:t>
            </a:r>
          </a:p>
          <a:p>
            <a:r>
              <a:rPr lang="en-US" dirty="0" smtClean="0"/>
              <a:t>in LLVM IR (clang)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459284" y="3980260"/>
            <a:ext cx="2027158" cy="369332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Data Visualization</a:t>
            </a:r>
            <a:endParaRPr lang="en-US" dirty="0"/>
          </a:p>
        </p:txBody>
      </p:sp>
      <p:cxnSp>
        <p:nvCxnSpPr>
          <p:cNvPr id="12" name="Elbow Connector 11"/>
          <p:cNvCxnSpPr>
            <a:stCxn id="6" idx="2"/>
            <a:endCxn id="7" idx="0"/>
          </p:cNvCxnSpPr>
          <p:nvPr/>
        </p:nvCxnSpPr>
        <p:spPr>
          <a:xfrm rot="16200000" flipH="1">
            <a:off x="2656618" y="1188623"/>
            <a:ext cx="357205" cy="1597126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121063" y="3177028"/>
            <a:ext cx="1685141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Test Execution</a:t>
            </a:r>
            <a:endParaRPr lang="en-US" dirty="0"/>
          </a:p>
        </p:txBody>
      </p:sp>
      <p:cxnSp>
        <p:nvCxnSpPr>
          <p:cNvPr id="20" name="Elbow Connector 19"/>
          <p:cNvCxnSpPr>
            <a:stCxn id="7" idx="2"/>
            <a:endCxn id="15" idx="0"/>
          </p:cNvCxnSpPr>
          <p:nvPr/>
        </p:nvCxnSpPr>
        <p:spPr>
          <a:xfrm rot="16200000" flipH="1">
            <a:off x="4116254" y="2329648"/>
            <a:ext cx="364908" cy="1329851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15" idx="2"/>
            <a:endCxn id="8" idx="0"/>
          </p:cNvCxnSpPr>
          <p:nvPr/>
        </p:nvCxnSpPr>
        <p:spPr>
          <a:xfrm rot="16200000" flipH="1">
            <a:off x="5501298" y="3008695"/>
            <a:ext cx="433900" cy="1509229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ight Arrow 9"/>
          <p:cNvSpPr/>
          <p:nvPr/>
        </p:nvSpPr>
        <p:spPr>
          <a:xfrm flipH="1">
            <a:off x="3797240" y="1243102"/>
            <a:ext cx="99849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876082" y="1308173"/>
            <a:ext cx="38995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Regions created based on AST walk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645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CounterMappingRegion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83776" y="556992"/>
            <a:ext cx="573024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err="1" smtClean="0">
                <a:latin typeface="Consolas" panose="020B0609020204030204" pitchFamily="49" charset="0"/>
              </a:rPr>
              <a:t>struct</a:t>
            </a:r>
            <a:r>
              <a:rPr lang="en-US" sz="800" dirty="0" smtClean="0">
                <a:latin typeface="Consolas" panose="020B0609020204030204" pitchFamily="49" charset="0"/>
              </a:rPr>
              <a:t> </a:t>
            </a:r>
            <a:r>
              <a:rPr lang="en-US" sz="800" dirty="0" err="1">
                <a:latin typeface="Consolas" panose="020B0609020204030204" pitchFamily="49" charset="0"/>
              </a:rPr>
              <a:t>CounterMappingRegion</a:t>
            </a:r>
            <a:r>
              <a:rPr lang="en-US" sz="800" dirty="0">
                <a:latin typeface="Consolas" panose="020B0609020204030204" pitchFamily="49" charset="0"/>
              </a:rPr>
              <a:t> {    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</a:t>
            </a:r>
            <a:r>
              <a:rPr lang="en-US" sz="800" dirty="0" err="1">
                <a:latin typeface="Consolas" panose="020B0609020204030204" pitchFamily="49" charset="0"/>
              </a:rPr>
              <a:t>enum</a:t>
            </a:r>
            <a:r>
              <a:rPr lang="en-US" sz="800" dirty="0">
                <a:latin typeface="Consolas" panose="020B0609020204030204" pitchFamily="49" charset="0"/>
              </a:rPr>
              <a:t> </a:t>
            </a:r>
            <a:r>
              <a:rPr lang="en-US" sz="800" dirty="0" err="1">
                <a:latin typeface="Consolas" panose="020B0609020204030204" pitchFamily="49" charset="0"/>
              </a:rPr>
              <a:t>RegionKind</a:t>
            </a:r>
            <a:r>
              <a:rPr lang="en-US" sz="800" dirty="0">
                <a:latin typeface="Consolas" panose="020B0609020204030204" pitchFamily="49" charset="0"/>
              </a:rPr>
              <a:t> {              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  /// A </a:t>
            </a:r>
            <a:r>
              <a:rPr lang="en-US" sz="800" dirty="0" err="1">
                <a:latin typeface="Consolas" panose="020B0609020204030204" pitchFamily="49" charset="0"/>
              </a:rPr>
              <a:t>CodeRegion</a:t>
            </a:r>
            <a:r>
              <a:rPr lang="en-US" sz="800" dirty="0">
                <a:latin typeface="Consolas" panose="020B0609020204030204" pitchFamily="49" charset="0"/>
              </a:rPr>
              <a:t> associates some code with a counter.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  </a:t>
            </a:r>
            <a:r>
              <a:rPr lang="en-US" sz="800" dirty="0" err="1">
                <a:latin typeface="Consolas" panose="020B0609020204030204" pitchFamily="49" charset="0"/>
              </a:rPr>
              <a:t>CodeRegion</a:t>
            </a:r>
            <a:r>
              <a:rPr lang="en-US" sz="800" dirty="0">
                <a:latin typeface="Consolas" panose="020B0609020204030204" pitchFamily="49" charset="0"/>
              </a:rPr>
              <a:t>,                  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                               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  /// An </a:t>
            </a:r>
            <a:r>
              <a:rPr lang="en-US" sz="800" dirty="0" err="1">
                <a:latin typeface="Consolas" panose="020B0609020204030204" pitchFamily="49" charset="0"/>
              </a:rPr>
              <a:t>ExpansionRegion</a:t>
            </a:r>
            <a:r>
              <a:rPr lang="en-US" sz="800" dirty="0">
                <a:latin typeface="Consolas" panose="020B0609020204030204" pitchFamily="49" charset="0"/>
              </a:rPr>
              <a:t> represents a file expansion region that associates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  /// a source range with the expansion of a virtual source file, such as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  /// for a macro instantiation or #include file.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  </a:t>
            </a:r>
            <a:r>
              <a:rPr lang="en-US" sz="800" dirty="0" err="1">
                <a:latin typeface="Consolas" panose="020B0609020204030204" pitchFamily="49" charset="0"/>
              </a:rPr>
              <a:t>ExpansionRegion</a:t>
            </a:r>
            <a:r>
              <a:rPr lang="en-US" sz="800" dirty="0">
                <a:latin typeface="Consolas" panose="020B0609020204030204" pitchFamily="49" charset="0"/>
              </a:rPr>
              <a:t>,             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                               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  /// A </a:t>
            </a:r>
            <a:r>
              <a:rPr lang="en-US" sz="800" dirty="0" err="1">
                <a:latin typeface="Consolas" panose="020B0609020204030204" pitchFamily="49" charset="0"/>
              </a:rPr>
              <a:t>SkippedRegion</a:t>
            </a:r>
            <a:r>
              <a:rPr lang="en-US" sz="800" dirty="0">
                <a:latin typeface="Consolas" panose="020B0609020204030204" pitchFamily="49" charset="0"/>
              </a:rPr>
              <a:t> represents a source range with code that was skipped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  /// by a preprocessor or similar means.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  </a:t>
            </a:r>
            <a:r>
              <a:rPr lang="en-US" sz="800" dirty="0" err="1">
                <a:latin typeface="Consolas" panose="020B0609020204030204" pitchFamily="49" charset="0"/>
              </a:rPr>
              <a:t>SkippedRegion</a:t>
            </a:r>
            <a:r>
              <a:rPr lang="en-US" sz="800" dirty="0">
                <a:latin typeface="Consolas" panose="020B0609020204030204" pitchFamily="49" charset="0"/>
              </a:rPr>
              <a:t>,               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                               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  /// A </a:t>
            </a:r>
            <a:r>
              <a:rPr lang="en-US" sz="800" dirty="0" err="1">
                <a:latin typeface="Consolas" panose="020B0609020204030204" pitchFamily="49" charset="0"/>
              </a:rPr>
              <a:t>GapRegion</a:t>
            </a:r>
            <a:r>
              <a:rPr lang="en-US" sz="800" dirty="0">
                <a:latin typeface="Consolas" panose="020B0609020204030204" pitchFamily="49" charset="0"/>
              </a:rPr>
              <a:t> is like a </a:t>
            </a:r>
            <a:r>
              <a:rPr lang="en-US" sz="800" dirty="0" err="1">
                <a:latin typeface="Consolas" panose="020B0609020204030204" pitchFamily="49" charset="0"/>
              </a:rPr>
              <a:t>CodeRegion</a:t>
            </a:r>
            <a:r>
              <a:rPr lang="en-US" sz="800" dirty="0">
                <a:latin typeface="Consolas" panose="020B0609020204030204" pitchFamily="49" charset="0"/>
              </a:rPr>
              <a:t>, but its count is only set as the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  /// line execution count when its the only region in the line.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  </a:t>
            </a:r>
            <a:r>
              <a:rPr lang="en-US" sz="800" dirty="0" err="1">
                <a:latin typeface="Consolas" panose="020B0609020204030204" pitchFamily="49" charset="0"/>
              </a:rPr>
              <a:t>GapRegion</a:t>
            </a:r>
            <a:r>
              <a:rPr lang="en-US" sz="800" dirty="0">
                <a:latin typeface="Consolas" panose="020B0609020204030204" pitchFamily="49" charset="0"/>
              </a:rPr>
              <a:t>,                                                                   </a:t>
            </a:r>
          </a:p>
          <a:p>
            <a:r>
              <a:rPr lang="en-US" sz="800" b="1" dirty="0">
                <a:latin typeface="Consolas" panose="020B0609020204030204" pitchFamily="49" charset="0"/>
              </a:rPr>
              <a:t>                                                                                 </a:t>
            </a:r>
          </a:p>
          <a:p>
            <a:r>
              <a:rPr lang="en-US" sz="900" b="1" dirty="0">
                <a:solidFill>
                  <a:srgbClr val="FF0000"/>
                </a:solidFill>
                <a:latin typeface="Consolas" panose="020B0609020204030204" pitchFamily="49" charset="0"/>
              </a:rPr>
              <a:t>    /// A </a:t>
            </a:r>
            <a:r>
              <a:rPr lang="en-US" sz="9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BranchRegion</a:t>
            </a:r>
            <a:r>
              <a:rPr lang="en-US" sz="900" b="1" dirty="0">
                <a:solidFill>
                  <a:srgbClr val="FF0000"/>
                </a:solidFill>
                <a:latin typeface="Consolas" panose="020B0609020204030204" pitchFamily="49" charset="0"/>
              </a:rPr>
              <a:t> represents leaf-level </a:t>
            </a:r>
            <a:r>
              <a:rPr lang="en-US" sz="9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boolean</a:t>
            </a:r>
            <a:r>
              <a:rPr lang="en-US" sz="900" b="1" dirty="0">
                <a:solidFill>
                  <a:srgbClr val="FF0000"/>
                </a:solidFill>
                <a:latin typeface="Consolas" panose="020B0609020204030204" pitchFamily="49" charset="0"/>
              </a:rPr>
              <a:t> expressions and is          </a:t>
            </a:r>
          </a:p>
          <a:p>
            <a:r>
              <a:rPr lang="en-US" sz="900" b="1" dirty="0">
                <a:solidFill>
                  <a:srgbClr val="FF0000"/>
                </a:solidFill>
                <a:latin typeface="Consolas" panose="020B0609020204030204" pitchFamily="49" charset="0"/>
              </a:rPr>
              <a:t>    /// associated with two counters, each representing the number of times the  </a:t>
            </a:r>
          </a:p>
          <a:p>
            <a:r>
              <a:rPr lang="en-US" sz="900" b="1" dirty="0">
                <a:solidFill>
                  <a:srgbClr val="FF0000"/>
                </a:solidFill>
                <a:latin typeface="Consolas" panose="020B0609020204030204" pitchFamily="49" charset="0"/>
              </a:rPr>
              <a:t>    /// expression evaluates to true or false.                                   </a:t>
            </a:r>
          </a:p>
          <a:p>
            <a:r>
              <a:rPr lang="en-US" sz="900" b="1" dirty="0">
                <a:solidFill>
                  <a:srgbClr val="FF0000"/>
                </a:solidFill>
                <a:latin typeface="Consolas" panose="020B0609020204030204" pitchFamily="49" charset="0"/>
              </a:rPr>
              <a:t>    </a:t>
            </a:r>
            <a:r>
              <a:rPr lang="en-US" sz="9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BranchRegion</a:t>
            </a:r>
            <a:r>
              <a:rPr lang="en-US" sz="900" b="1" dirty="0">
                <a:solidFill>
                  <a:srgbClr val="FF0000"/>
                </a:solidFill>
                <a:latin typeface="Consolas" panose="020B0609020204030204" pitchFamily="49" charset="0"/>
              </a:rPr>
              <a:t>                 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};                             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                                                                               </a:t>
            </a:r>
          </a:p>
          <a:p>
            <a:r>
              <a:rPr lang="en-US" sz="900" b="1" dirty="0">
                <a:solidFill>
                  <a:srgbClr val="FF0000"/>
                </a:solidFill>
                <a:latin typeface="Consolas" panose="020B0609020204030204" pitchFamily="49" charset="0"/>
              </a:rPr>
              <a:t>  /// Primary Counter that is also used for Branch Regions (</a:t>
            </a:r>
            <a:r>
              <a:rPr lang="en-US" sz="9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TrueCount</a:t>
            </a:r>
            <a:r>
              <a:rPr lang="en-US" sz="900" b="1" dirty="0">
                <a:solidFill>
                  <a:srgbClr val="FF0000"/>
                </a:solidFill>
                <a:latin typeface="Consolas" panose="020B0609020204030204" pitchFamily="49" charset="0"/>
              </a:rPr>
              <a:t>).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Counter Count;                 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                                                                               </a:t>
            </a:r>
          </a:p>
          <a:p>
            <a:r>
              <a:rPr lang="en-US" sz="900" b="1" dirty="0">
                <a:latin typeface="Consolas" panose="020B0609020204030204" pitchFamily="49" charset="0"/>
              </a:rPr>
              <a:t>  </a:t>
            </a:r>
            <a:r>
              <a:rPr lang="en-US" sz="900" b="1" dirty="0">
                <a:solidFill>
                  <a:srgbClr val="FF0000"/>
                </a:solidFill>
                <a:latin typeface="Consolas" panose="020B0609020204030204" pitchFamily="49" charset="0"/>
              </a:rPr>
              <a:t>/// Secondary Counter used for Branch Regions (</a:t>
            </a:r>
            <a:r>
              <a:rPr lang="en-US" sz="9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FalseCount</a:t>
            </a:r>
            <a:r>
              <a:rPr lang="en-US" sz="900" b="1" dirty="0">
                <a:solidFill>
                  <a:srgbClr val="FF0000"/>
                </a:solidFill>
                <a:latin typeface="Consolas" panose="020B0609020204030204" pitchFamily="49" charset="0"/>
              </a:rPr>
              <a:t>).                    </a:t>
            </a:r>
          </a:p>
          <a:p>
            <a:r>
              <a:rPr lang="en-US" sz="900" b="1" dirty="0">
                <a:solidFill>
                  <a:srgbClr val="FF0000"/>
                </a:solidFill>
                <a:latin typeface="Consolas" panose="020B0609020204030204" pitchFamily="49" charset="0"/>
              </a:rPr>
              <a:t>  Counter </a:t>
            </a:r>
            <a:r>
              <a:rPr lang="en-US" sz="9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FalseCount</a:t>
            </a:r>
            <a:r>
              <a:rPr lang="en-US" sz="900" b="1" dirty="0">
                <a:solidFill>
                  <a:srgbClr val="FF0000"/>
                </a:solidFill>
                <a:latin typeface="Consolas" panose="020B0609020204030204" pitchFamily="49" charset="0"/>
              </a:rPr>
              <a:t>;            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                                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unsigned </a:t>
            </a:r>
            <a:r>
              <a:rPr lang="en-US" sz="800" dirty="0" err="1">
                <a:latin typeface="Consolas" panose="020B0609020204030204" pitchFamily="49" charset="0"/>
              </a:rPr>
              <a:t>FileID</a:t>
            </a:r>
            <a:r>
              <a:rPr lang="en-US" sz="800" dirty="0">
                <a:latin typeface="Consolas" panose="020B0609020204030204" pitchFamily="49" charset="0"/>
              </a:rPr>
              <a:t>, </a:t>
            </a:r>
            <a:r>
              <a:rPr lang="en-US" sz="800" dirty="0" err="1">
                <a:latin typeface="Consolas" panose="020B0609020204030204" pitchFamily="49" charset="0"/>
              </a:rPr>
              <a:t>ExpandedFileID</a:t>
            </a:r>
            <a:r>
              <a:rPr lang="en-US" sz="800" dirty="0">
                <a:latin typeface="Consolas" panose="020B0609020204030204" pitchFamily="49" charset="0"/>
              </a:rPr>
              <a:t>;                                               </a:t>
            </a:r>
          </a:p>
          <a:p>
            <a:r>
              <a:rPr lang="en-US" sz="800" dirty="0">
                <a:latin typeface="Consolas" panose="020B0609020204030204" pitchFamily="49" charset="0"/>
              </a:rPr>
              <a:t>  unsigned </a:t>
            </a:r>
            <a:r>
              <a:rPr lang="en-US" sz="800" dirty="0" err="1">
                <a:latin typeface="Consolas" panose="020B0609020204030204" pitchFamily="49" charset="0"/>
              </a:rPr>
              <a:t>LineStart</a:t>
            </a:r>
            <a:r>
              <a:rPr lang="en-US" sz="800" dirty="0">
                <a:latin typeface="Consolas" panose="020B0609020204030204" pitchFamily="49" charset="0"/>
              </a:rPr>
              <a:t>, </a:t>
            </a:r>
            <a:r>
              <a:rPr lang="en-US" sz="800" dirty="0" err="1">
                <a:latin typeface="Consolas" panose="020B0609020204030204" pitchFamily="49" charset="0"/>
              </a:rPr>
              <a:t>ColumnStart</a:t>
            </a:r>
            <a:r>
              <a:rPr lang="en-US" sz="800" dirty="0">
                <a:latin typeface="Consolas" panose="020B0609020204030204" pitchFamily="49" charset="0"/>
              </a:rPr>
              <a:t>, </a:t>
            </a:r>
            <a:r>
              <a:rPr lang="en-US" sz="800" dirty="0" err="1">
                <a:latin typeface="Consolas" panose="020B0609020204030204" pitchFamily="49" charset="0"/>
              </a:rPr>
              <a:t>LineEnd</a:t>
            </a:r>
            <a:r>
              <a:rPr lang="en-US" sz="800" dirty="0">
                <a:latin typeface="Consolas" panose="020B0609020204030204" pitchFamily="49" charset="0"/>
              </a:rPr>
              <a:t>, </a:t>
            </a:r>
            <a:r>
              <a:rPr lang="en-US" sz="800" dirty="0" err="1">
                <a:latin typeface="Consolas" panose="020B0609020204030204" pitchFamily="49" charset="0"/>
              </a:rPr>
              <a:t>ColumnEnd</a:t>
            </a:r>
            <a:r>
              <a:rPr lang="en-US" sz="800" dirty="0">
                <a:latin typeface="Consolas" panose="020B0609020204030204" pitchFamily="49" charset="0"/>
              </a:rPr>
              <a:t>;                           </a:t>
            </a:r>
          </a:p>
        </p:txBody>
      </p:sp>
      <p:sp>
        <p:nvSpPr>
          <p:cNvPr id="6" name="Left Arrow 5"/>
          <p:cNvSpPr/>
          <p:nvPr/>
        </p:nvSpPr>
        <p:spPr>
          <a:xfrm>
            <a:off x="5623560" y="2735100"/>
            <a:ext cx="811530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 Arrow 7"/>
          <p:cNvSpPr/>
          <p:nvPr/>
        </p:nvSpPr>
        <p:spPr>
          <a:xfrm>
            <a:off x="5623560" y="3489960"/>
            <a:ext cx="811530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435090" y="2580551"/>
            <a:ext cx="26060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1.) Extend </a:t>
            </a:r>
            <a:r>
              <a:rPr lang="en-US" sz="1200" b="1" dirty="0" err="1" smtClean="0"/>
              <a:t>RegionKind</a:t>
            </a:r>
            <a:r>
              <a:rPr lang="en-US" sz="1200" dirty="0" smtClean="0"/>
              <a:t> to include a new </a:t>
            </a:r>
            <a:r>
              <a:rPr lang="en-US" sz="1200" b="1" dirty="0" err="1" smtClean="0"/>
              <a:t>BranchRegion</a:t>
            </a:r>
            <a:r>
              <a:rPr lang="en-US" sz="1200" dirty="0" smtClean="0"/>
              <a:t> kind to represent branch-generating conditions </a:t>
            </a:r>
            <a:endParaRPr lang="en-US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6435090" y="3421935"/>
            <a:ext cx="26060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2.) Use existing </a:t>
            </a:r>
            <a:r>
              <a:rPr lang="en-US" sz="1200" b="1" dirty="0" smtClean="0"/>
              <a:t>Counter</a:t>
            </a:r>
            <a:r>
              <a:rPr lang="en-US" sz="1200" dirty="0" smtClean="0"/>
              <a:t> to represent “True” </a:t>
            </a:r>
            <a:r>
              <a:rPr lang="en-US" sz="1200" b="1" dirty="0" err="1" smtClean="0"/>
              <a:t>BranchRegion</a:t>
            </a:r>
            <a:r>
              <a:rPr lang="en-US" sz="1200" dirty="0" smtClean="0"/>
              <a:t> counts</a:t>
            </a:r>
          </a:p>
          <a:p>
            <a:endParaRPr lang="en-US" sz="800" dirty="0" smtClean="0"/>
          </a:p>
          <a:p>
            <a:r>
              <a:rPr lang="en-US" sz="1200" dirty="0" smtClean="0"/>
              <a:t>3.) Add a second </a:t>
            </a:r>
            <a:r>
              <a:rPr lang="en-US" sz="1200" b="1" dirty="0" smtClean="0"/>
              <a:t>Counter</a:t>
            </a:r>
            <a:r>
              <a:rPr lang="en-US" sz="1200" dirty="0" smtClean="0"/>
              <a:t> to represent “False”  </a:t>
            </a:r>
            <a:r>
              <a:rPr lang="en-US" sz="1200" b="1" dirty="0" err="1" smtClean="0"/>
              <a:t>BranchRegion</a:t>
            </a:r>
            <a:r>
              <a:rPr lang="en-US" sz="1200" b="1" dirty="0" smtClean="0"/>
              <a:t> </a:t>
            </a:r>
            <a:r>
              <a:rPr lang="en-US" sz="1200" dirty="0" smtClean="0"/>
              <a:t>counts</a:t>
            </a:r>
            <a:endParaRPr lang="en-US" sz="1200" dirty="0"/>
          </a:p>
        </p:txBody>
      </p:sp>
      <p:sp>
        <p:nvSpPr>
          <p:cNvPr id="11" name="Left Arrow 10"/>
          <p:cNvSpPr/>
          <p:nvPr/>
        </p:nvSpPr>
        <p:spPr>
          <a:xfrm>
            <a:off x="5545560" y="715692"/>
            <a:ext cx="811530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357090" y="582743"/>
            <a:ext cx="26060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err="1" smtClean="0"/>
              <a:t>CounterMappingRegion</a:t>
            </a:r>
            <a:r>
              <a:rPr lang="en-US" sz="1200" dirty="0" smtClean="0"/>
              <a:t> associates a source range with a counter.  It uses </a:t>
            </a:r>
            <a:r>
              <a:rPr lang="en-US" sz="1200" b="1" dirty="0" err="1" smtClean="0"/>
              <a:t>RegionKind</a:t>
            </a:r>
            <a:r>
              <a:rPr lang="en-US" sz="1200" dirty="0" smtClean="0"/>
              <a:t> to identify how to interpret its data.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058667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/>
      <p:bldP spid="10" grpId="0"/>
      <p:bldP spid="11" grpId="0" animBg="1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Counter Region Mapping (clang)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8" y="786357"/>
            <a:ext cx="8467725" cy="1020927"/>
          </a:xfrm>
        </p:spPr>
        <p:txBody>
          <a:bodyPr/>
          <a:lstStyle/>
          <a:p>
            <a:r>
              <a:rPr lang="en-US" dirty="0" smtClean="0"/>
              <a:t>Instrumentation profile </a:t>
            </a:r>
            <a:r>
              <a:rPr lang="en-US" b="1" dirty="0" smtClean="0"/>
              <a:t>Counter</a:t>
            </a:r>
            <a:r>
              <a:rPr lang="en-US" dirty="0" smtClean="0"/>
              <a:t>s are already created for statement regions</a:t>
            </a:r>
          </a:p>
          <a:p>
            <a:pPr lvl="1"/>
            <a:r>
              <a:rPr lang="en-US" dirty="0" smtClean="0"/>
              <a:t>We can </a:t>
            </a:r>
            <a:r>
              <a:rPr lang="en-US" i="1" dirty="0" smtClean="0"/>
              <a:t>trivially</a:t>
            </a:r>
            <a:r>
              <a:rPr lang="en-US" dirty="0" smtClean="0"/>
              <a:t> reuse them to calculate Branch condition counts!</a:t>
            </a:r>
          </a:p>
          <a:p>
            <a:pPr lvl="1"/>
            <a:r>
              <a:rPr lang="en-US" dirty="0" smtClean="0"/>
              <a:t>A </a:t>
            </a:r>
            <a:r>
              <a:rPr lang="en-US" b="1" dirty="0" smtClean="0"/>
              <a:t>Counter</a:t>
            </a:r>
            <a:r>
              <a:rPr lang="en-US" dirty="0" smtClean="0"/>
              <a:t> can also refer to an arithmetic expression between two counters</a:t>
            </a:r>
            <a:endParaRPr lang="en-US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02428" y="2248348"/>
            <a:ext cx="145103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nsolas" panose="020B0609020204030204" pitchFamily="49" charset="0"/>
              </a:rPr>
              <a:t>if ( C ) {</a:t>
            </a:r>
          </a:p>
          <a:p>
            <a:endParaRPr lang="en-US" dirty="0" smtClean="0">
              <a:latin typeface="Consolas" panose="020B0609020204030204" pitchFamily="49" charset="0"/>
            </a:endParaRPr>
          </a:p>
          <a:p>
            <a:r>
              <a:rPr lang="en-US" dirty="0" smtClean="0">
                <a:latin typeface="Consolas" panose="020B0609020204030204" pitchFamily="49" charset="0"/>
              </a:rPr>
              <a:t>  </a:t>
            </a:r>
          </a:p>
          <a:p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 …</a:t>
            </a:r>
          </a:p>
          <a:p>
            <a:endParaRPr lang="en-US" dirty="0" smtClean="0">
              <a:latin typeface="Consolas" panose="020B0609020204030204" pitchFamily="49" charset="0"/>
            </a:endParaRPr>
          </a:p>
          <a:p>
            <a:r>
              <a:rPr lang="en-US" dirty="0" smtClean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2428" y="1957310"/>
            <a:ext cx="1178528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atin typeface="Consolas" panose="020B0609020204030204" pitchFamily="49" charset="0"/>
              </a:rPr>
              <a:t>Counter1++</a:t>
            </a:r>
            <a:endParaRPr lang="en-US" sz="1400" b="1" dirty="0">
              <a:latin typeface="Consolas" panose="020B06090202040302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59224" y="2679235"/>
            <a:ext cx="1178528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atin typeface="Consolas" panose="020B0609020204030204" pitchFamily="49" charset="0"/>
              </a:rPr>
              <a:t>Counter2++</a:t>
            </a:r>
            <a:endParaRPr lang="en-US" sz="1400" b="1" dirty="0">
              <a:latin typeface="Consolas" panose="020B0609020204030204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49244" y="1975838"/>
            <a:ext cx="4891083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Counter1</a:t>
            </a:r>
            <a:r>
              <a:rPr lang="en-US" dirty="0" smtClean="0"/>
              <a:t> maps to “Parent” region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Counter2</a:t>
            </a:r>
            <a:r>
              <a:rPr lang="en-US" dirty="0" smtClean="0"/>
              <a:t> maps to If-</a:t>
            </a:r>
            <a:r>
              <a:rPr lang="en-US" dirty="0" err="1" smtClean="0"/>
              <a:t>Stmt</a:t>
            </a:r>
            <a:r>
              <a:rPr lang="en-US" dirty="0" smtClean="0"/>
              <a:t> “Then” region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For </a:t>
            </a:r>
            <a:r>
              <a:rPr lang="en-US" b="1" dirty="0" err="1" smtClean="0"/>
              <a:t>BranchRegion</a:t>
            </a:r>
            <a:r>
              <a:rPr lang="en-US" b="1" dirty="0" smtClean="0"/>
              <a:t>(C)</a:t>
            </a:r>
            <a:endParaRPr lang="en-US" b="1" dirty="0"/>
          </a:p>
          <a:p>
            <a:pPr marL="666645" lvl="1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C.TrueCounter</a:t>
            </a:r>
            <a:r>
              <a:rPr lang="en-US" dirty="0" smtClean="0"/>
              <a:t> = Counter2</a:t>
            </a:r>
          </a:p>
          <a:p>
            <a:pPr marL="666645" lvl="1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C.FalseCounter</a:t>
            </a:r>
            <a:r>
              <a:rPr lang="en-US" dirty="0" smtClean="0"/>
              <a:t> = Counter1 – Counter2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06476" y="4099429"/>
            <a:ext cx="84385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This is true for all control-flow statements: </a:t>
            </a:r>
            <a:r>
              <a:rPr lang="en-US" dirty="0" smtClean="0">
                <a:latin typeface="Consolas" panose="020B0609020204030204" pitchFamily="49" charset="0"/>
              </a:rPr>
              <a:t>if</a:t>
            </a:r>
            <a:r>
              <a:rPr lang="en-US" dirty="0" smtClean="0"/>
              <a:t>, </a:t>
            </a:r>
            <a:r>
              <a:rPr lang="en-US" dirty="0" smtClean="0">
                <a:latin typeface="Consolas" panose="020B0609020204030204" pitchFamily="49" charset="0"/>
              </a:rPr>
              <a:t>for</a:t>
            </a:r>
            <a:r>
              <a:rPr lang="en-US" dirty="0" smtClean="0"/>
              <a:t>, </a:t>
            </a:r>
            <a:r>
              <a:rPr lang="en-US" dirty="0" smtClean="0">
                <a:latin typeface="Consolas" panose="020B0609020204030204" pitchFamily="49" charset="0"/>
              </a:rPr>
              <a:t>while</a:t>
            </a:r>
            <a:r>
              <a:rPr lang="en-US" dirty="0" smtClean="0"/>
              <a:t>, </a:t>
            </a:r>
            <a:r>
              <a:rPr lang="en-US" dirty="0" smtClean="0">
                <a:latin typeface="Consolas" panose="020B0609020204030204" pitchFamily="49" charset="0"/>
              </a:rPr>
              <a:t>switch</a:t>
            </a:r>
            <a:r>
              <a:rPr lang="en-US" dirty="0" smtClean="0"/>
              <a:t>, </a:t>
            </a:r>
            <a:r>
              <a:rPr lang="en-US" dirty="0" smtClean="0">
                <a:latin typeface="Consolas" panose="020B0609020204030204" pitchFamily="49" charset="0"/>
              </a:rPr>
              <a:t>ternary ?:</a:t>
            </a:r>
            <a:endParaRPr lang="en-US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430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  <p:bldP spid="6" grpId="0" animBg="1"/>
      <p:bldP spid="7" grpId="0" animBg="1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Clang Counter Instrumentation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70928" y="1162253"/>
            <a:ext cx="2931458" cy="6463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Counter-to-Source</a:t>
            </a:r>
          </a:p>
          <a:p>
            <a:r>
              <a:rPr lang="en-US" dirty="0" smtClean="0"/>
              <a:t>Region Mapping (clang)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58012" y="2165789"/>
            <a:ext cx="2659702" cy="646331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Counter Instrumentation</a:t>
            </a:r>
          </a:p>
          <a:p>
            <a:r>
              <a:rPr lang="en-US" dirty="0" smtClean="0"/>
              <a:t>in LLVM IR (clang)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459284" y="3980260"/>
            <a:ext cx="2027158" cy="369332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Data Visualization</a:t>
            </a:r>
            <a:endParaRPr lang="en-US" dirty="0"/>
          </a:p>
        </p:txBody>
      </p:sp>
      <p:cxnSp>
        <p:nvCxnSpPr>
          <p:cNvPr id="12" name="Elbow Connector 11"/>
          <p:cNvCxnSpPr>
            <a:stCxn id="6" idx="2"/>
            <a:endCxn id="7" idx="0"/>
          </p:cNvCxnSpPr>
          <p:nvPr/>
        </p:nvCxnSpPr>
        <p:spPr>
          <a:xfrm rot="16200000" flipH="1">
            <a:off x="2583658" y="1261583"/>
            <a:ext cx="357205" cy="1451206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121063" y="3177028"/>
            <a:ext cx="1685141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Test Execution</a:t>
            </a:r>
            <a:endParaRPr lang="en-US" dirty="0"/>
          </a:p>
        </p:txBody>
      </p:sp>
      <p:cxnSp>
        <p:nvCxnSpPr>
          <p:cNvPr id="20" name="Elbow Connector 19"/>
          <p:cNvCxnSpPr>
            <a:stCxn id="7" idx="2"/>
            <a:endCxn id="15" idx="0"/>
          </p:cNvCxnSpPr>
          <p:nvPr/>
        </p:nvCxnSpPr>
        <p:spPr>
          <a:xfrm rot="16200000" flipH="1">
            <a:off x="4043294" y="2256688"/>
            <a:ext cx="364908" cy="1475771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15" idx="2"/>
            <a:endCxn id="8" idx="0"/>
          </p:cNvCxnSpPr>
          <p:nvPr/>
        </p:nvCxnSpPr>
        <p:spPr>
          <a:xfrm rot="16200000" flipH="1">
            <a:off x="5501298" y="3008695"/>
            <a:ext cx="433900" cy="1509229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ight Arrow 10"/>
          <p:cNvSpPr/>
          <p:nvPr/>
        </p:nvSpPr>
        <p:spPr>
          <a:xfrm flipH="1">
            <a:off x="5052108" y="2239217"/>
            <a:ext cx="99849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130950" y="2012448"/>
            <a:ext cx="28963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ASTs lowered to LLVM IR</a:t>
            </a:r>
          </a:p>
          <a:p>
            <a:r>
              <a:rPr lang="en-US" dirty="0" smtClean="0"/>
              <a:t>Since we reuse counters, no special instrumentation needed! … except</a:t>
            </a:r>
            <a:r>
              <a:rPr lang="en-US" dirty="0"/>
              <a:t> </a:t>
            </a:r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973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Counter Instrumentation for Logical </a:t>
            </a:r>
            <a:r>
              <a:rPr lang="en-US" dirty="0"/>
              <a:t>O</a:t>
            </a:r>
            <a:r>
              <a:rPr lang="en-US" dirty="0" smtClean="0"/>
              <a:t>perators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67433" y="1997905"/>
            <a:ext cx="3740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nsolas" panose="020B0609020204030204" pitchFamily="49" charset="0"/>
              </a:rPr>
              <a:t>bool X =  C1  ||  C2;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4874" y="1700651"/>
            <a:ext cx="1178528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atin typeface="Consolas" panose="020B0609020204030204" pitchFamily="49" charset="0"/>
              </a:rPr>
              <a:t>Counter1++</a:t>
            </a:r>
            <a:endParaRPr lang="en-US" sz="1400" b="1" dirty="0">
              <a:latin typeface="Consolas" panose="020B06090202040302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88474" y="2382970"/>
            <a:ext cx="1377300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atin typeface="Consolas" panose="020B0609020204030204" pitchFamily="49" charset="0"/>
              </a:rPr>
              <a:t>^ Counter2++</a:t>
            </a:r>
            <a:endParaRPr lang="en-US" sz="1400" b="1" dirty="0">
              <a:latin typeface="Consolas" panose="020B0609020204030204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6476" y="4217413"/>
            <a:ext cx="7041351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I have to instrument a </a:t>
            </a:r>
            <a:r>
              <a:rPr lang="en-US" i="1" dirty="0" smtClean="0"/>
              <a:t>new counter</a:t>
            </a:r>
            <a:r>
              <a:rPr lang="en-US" dirty="0" smtClean="0"/>
              <a:t> (</a:t>
            </a:r>
            <a:r>
              <a:rPr lang="en-US" b="1" dirty="0" smtClean="0"/>
              <a:t>Counter3</a:t>
            </a:r>
            <a:r>
              <a:rPr lang="en-US" dirty="0" smtClean="0"/>
              <a:t>) to track C2’s counts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425740" y="782810"/>
            <a:ext cx="459116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 smtClean="0"/>
              <a:t>Counter1</a:t>
            </a:r>
            <a:r>
              <a:rPr lang="en-US" sz="1400" dirty="0" smtClean="0"/>
              <a:t> maps to “Parent” region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 smtClean="0"/>
              <a:t>Counter2</a:t>
            </a:r>
            <a:r>
              <a:rPr lang="en-US" sz="1400" dirty="0" smtClean="0"/>
              <a:t> maps to “C2”, the right-hand-side, representing C2 </a:t>
            </a:r>
            <a:r>
              <a:rPr lang="en-US" sz="1400" i="1" dirty="0" smtClean="0"/>
              <a:t>execution count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i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C short-circuit semantics on logical operators</a:t>
            </a:r>
          </a:p>
          <a:p>
            <a:pPr marL="666645" lvl="1" indent="-285750">
              <a:buFont typeface="Arial" panose="020B0604020202020204" pitchFamily="34" charset="0"/>
              <a:buChar char="•"/>
            </a:pPr>
            <a:r>
              <a:rPr lang="en-US" sz="1400" i="1" dirty="0" smtClean="0"/>
              <a:t>Counter2 increments </a:t>
            </a:r>
            <a:r>
              <a:rPr lang="en-US" sz="1400" b="1" i="1" dirty="0" smtClean="0"/>
              <a:t>only</a:t>
            </a:r>
            <a:r>
              <a:rPr lang="en-US" sz="1400" i="1" dirty="0" smtClean="0"/>
              <a:t> when C1 is false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For </a:t>
            </a:r>
            <a:r>
              <a:rPr lang="en-US" sz="1400" b="1" dirty="0" err="1" smtClean="0"/>
              <a:t>BranchRegion</a:t>
            </a:r>
            <a:r>
              <a:rPr lang="en-US" sz="1400" b="1" dirty="0" smtClean="0"/>
              <a:t>(C1)</a:t>
            </a:r>
            <a:endParaRPr lang="en-US" sz="1400" b="1" dirty="0"/>
          </a:p>
          <a:p>
            <a:pPr marL="666645" lvl="1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C1.FalseCounter = Counter2</a:t>
            </a:r>
          </a:p>
          <a:p>
            <a:pPr marL="666645" lvl="1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C1.TrueCounter = Counter1 – Counter2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For </a:t>
            </a:r>
            <a:r>
              <a:rPr lang="en-US" sz="1400" b="1" dirty="0" err="1" smtClean="0"/>
              <a:t>BranchRegion</a:t>
            </a:r>
            <a:r>
              <a:rPr lang="en-US" sz="1400" b="1" dirty="0" smtClean="0"/>
              <a:t>(C2)</a:t>
            </a:r>
          </a:p>
          <a:p>
            <a:pPr marL="666645" lvl="1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C2.FalseCounter = ?</a:t>
            </a:r>
          </a:p>
          <a:p>
            <a:pPr marL="666645" lvl="1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C2.TrueCounter = ?</a:t>
            </a:r>
            <a:endParaRPr lang="en-US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2875485" y="2033340"/>
            <a:ext cx="1476686" cy="30777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atin typeface="Consolas" panose="020B0609020204030204" pitchFamily="49" charset="0"/>
              </a:rPr>
              <a:t>|| Counter3++</a:t>
            </a:r>
            <a:endParaRPr lang="en-US" sz="1400" b="1" dirty="0">
              <a:latin typeface="Consolas" panose="020B0609020204030204" pitchFamily="49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425740" y="3347280"/>
            <a:ext cx="4591162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For </a:t>
            </a:r>
            <a:r>
              <a:rPr lang="en-US" sz="1400" b="1" dirty="0" err="1" smtClean="0"/>
              <a:t>BranchRegion</a:t>
            </a:r>
            <a:r>
              <a:rPr lang="en-US" sz="1400" b="1" dirty="0" smtClean="0"/>
              <a:t>(C2)</a:t>
            </a:r>
          </a:p>
          <a:p>
            <a:pPr marL="666645" lvl="1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C2.FalseCounter = </a:t>
            </a:r>
            <a:r>
              <a:rPr lang="en-US" sz="1400" b="1" dirty="0" smtClean="0"/>
              <a:t>Counter3</a:t>
            </a:r>
          </a:p>
          <a:p>
            <a:pPr marL="666645" lvl="1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C2.TrueCounter = </a:t>
            </a:r>
            <a:r>
              <a:rPr lang="en-US" sz="1400" b="1" dirty="0" smtClean="0"/>
              <a:t>Counter2</a:t>
            </a:r>
            <a:r>
              <a:rPr lang="en-US" sz="1400" dirty="0" smtClean="0"/>
              <a:t> – </a:t>
            </a:r>
            <a:r>
              <a:rPr lang="en-US" sz="1400" b="1" dirty="0" smtClean="0"/>
              <a:t>Counter3</a:t>
            </a:r>
            <a:endParaRPr lang="en-US" sz="1400" b="1" dirty="0"/>
          </a:p>
        </p:txBody>
      </p:sp>
      <p:sp>
        <p:nvSpPr>
          <p:cNvPr id="3" name="Down Arrow 2"/>
          <p:cNvSpPr/>
          <p:nvPr/>
        </p:nvSpPr>
        <p:spPr>
          <a:xfrm>
            <a:off x="3506400" y="1425600"/>
            <a:ext cx="259374" cy="44333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397165" y="1164268"/>
            <a:ext cx="4908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/>
              <a:t>New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734499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9" grpId="0" animBg="1"/>
      <p:bldP spid="12" grpId="0" animBg="1"/>
      <p:bldP spid="13" grpId="0" animBg="1"/>
      <p:bldP spid="3" grpId="0" animBg="1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Visualization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70928" y="1162253"/>
            <a:ext cx="2931458" cy="646331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Counter-to-Source</a:t>
            </a:r>
          </a:p>
          <a:p>
            <a:r>
              <a:rPr lang="en-US" dirty="0" smtClean="0"/>
              <a:t>Region Mapping (clang)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303932" y="2165789"/>
            <a:ext cx="2659702" cy="646331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Counter Instrumentation</a:t>
            </a:r>
          </a:p>
          <a:p>
            <a:r>
              <a:rPr lang="en-US" dirty="0" smtClean="0"/>
              <a:t>in LLVM IR (clang)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459284" y="3980260"/>
            <a:ext cx="2027158" cy="646331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Data Visualization</a:t>
            </a:r>
          </a:p>
          <a:p>
            <a:r>
              <a:rPr lang="en-US" dirty="0" smtClean="0"/>
              <a:t>(</a:t>
            </a:r>
            <a:r>
              <a:rPr lang="en-US" dirty="0" err="1" smtClean="0"/>
              <a:t>llvm-cov</a:t>
            </a:r>
            <a:r>
              <a:rPr lang="en-US" dirty="0" smtClean="0"/>
              <a:t>)</a:t>
            </a:r>
            <a:endParaRPr lang="en-US" dirty="0"/>
          </a:p>
        </p:txBody>
      </p:sp>
      <p:cxnSp>
        <p:nvCxnSpPr>
          <p:cNvPr id="12" name="Elbow Connector 11"/>
          <p:cNvCxnSpPr>
            <a:stCxn id="6" idx="2"/>
            <a:endCxn id="7" idx="0"/>
          </p:cNvCxnSpPr>
          <p:nvPr/>
        </p:nvCxnSpPr>
        <p:spPr>
          <a:xfrm rot="16200000" flipH="1">
            <a:off x="2656618" y="1188623"/>
            <a:ext cx="357205" cy="1597126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121063" y="3177028"/>
            <a:ext cx="1685141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Test Execution</a:t>
            </a:r>
            <a:endParaRPr lang="en-US" dirty="0"/>
          </a:p>
        </p:txBody>
      </p:sp>
      <p:cxnSp>
        <p:nvCxnSpPr>
          <p:cNvPr id="20" name="Elbow Connector 19"/>
          <p:cNvCxnSpPr>
            <a:stCxn id="7" idx="2"/>
            <a:endCxn id="15" idx="0"/>
          </p:cNvCxnSpPr>
          <p:nvPr/>
        </p:nvCxnSpPr>
        <p:spPr>
          <a:xfrm rot="16200000" flipH="1">
            <a:off x="4116254" y="2329648"/>
            <a:ext cx="364908" cy="1329851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15" idx="2"/>
            <a:endCxn id="8" idx="0"/>
          </p:cNvCxnSpPr>
          <p:nvPr/>
        </p:nvCxnSpPr>
        <p:spPr>
          <a:xfrm rot="16200000" flipH="1">
            <a:off x="5501298" y="3008695"/>
            <a:ext cx="433900" cy="1509229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ight Arrow 4"/>
          <p:cNvSpPr/>
          <p:nvPr/>
        </p:nvSpPr>
        <p:spPr>
          <a:xfrm flipH="1">
            <a:off x="7573990" y="4128327"/>
            <a:ext cx="704247" cy="35019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840494" y="2778639"/>
            <a:ext cx="115278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Data Decoded and Statistics Calculated</a:t>
            </a:r>
          </a:p>
        </p:txBody>
      </p:sp>
    </p:spTree>
    <p:extLst>
      <p:ext uri="{BB962C8B-B14F-4D97-AF65-F5344CB8AC3E}">
        <p14:creationId xmlns:p14="http://schemas.microsoft.com/office/powerpoint/2010/main" val="4036973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Visualization (</a:t>
            </a:r>
            <a:r>
              <a:rPr lang="en-US" dirty="0" err="1" smtClean="0"/>
              <a:t>llvm-cov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180" y="686481"/>
            <a:ext cx="4633067" cy="559119"/>
          </a:xfrm>
        </p:spPr>
        <p:txBody>
          <a:bodyPr/>
          <a:lstStyle/>
          <a:p>
            <a:r>
              <a:rPr lang="en-US" sz="1600" dirty="0" smtClean="0"/>
              <a:t>Decode mapping regions and filter based on Function and Macro Expansion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848439" y="1097562"/>
            <a:ext cx="3147985" cy="13849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Function (</a:t>
            </a:r>
            <a:r>
              <a:rPr lang="en-US" sz="1200" dirty="0" smtClean="0">
                <a:latin typeface="Consolas" panose="020B0609020204030204" pitchFamily="49" charset="0"/>
              </a:rPr>
              <a:t>foo</a:t>
            </a:r>
            <a:r>
              <a:rPr lang="en-US" sz="1200" dirty="0" smtClean="0"/>
              <a:t>)</a:t>
            </a:r>
          </a:p>
          <a:p>
            <a:pPr marL="285750" indent="-285750">
              <a:buFontTx/>
              <a:buChar char="-"/>
            </a:pPr>
            <a:r>
              <a:rPr lang="en-US" sz="1200" dirty="0" smtClean="0">
                <a:latin typeface="Consolas" panose="020B0609020204030204" pitchFamily="49" charset="0"/>
              </a:rPr>
              <a:t>CodeRegion1 (9:24-10:23)</a:t>
            </a:r>
          </a:p>
          <a:p>
            <a:pPr marL="285750" indent="-285750">
              <a:buFontTx/>
              <a:buChar char="-"/>
            </a:pPr>
            <a:r>
              <a:rPr lang="en-US" sz="1200" dirty="0" smtClean="0">
                <a:latin typeface="Consolas" panose="020B0609020204030204" pitchFamily="49" charset="0"/>
              </a:rPr>
              <a:t>CodeRegion2 (11:0-11:12)</a:t>
            </a:r>
          </a:p>
          <a:p>
            <a:pPr marL="285750" indent="-285750">
              <a:buFontTx/>
              <a:buChar char="-"/>
            </a:pPr>
            <a:r>
              <a:rPr lang="en-US" sz="1200" dirty="0" smtClean="0">
                <a:latin typeface="Consolas" panose="020B0609020204030204" pitchFamily="49" charset="0"/>
              </a:rPr>
              <a:t>CodeRegion3 (12:0-14:0)</a:t>
            </a:r>
          </a:p>
          <a:p>
            <a:r>
              <a:rPr lang="en-US" sz="1200" b="1" dirty="0" err="1" smtClean="0">
                <a:latin typeface="Consolas" panose="020B0609020204030204" pitchFamily="49" charset="0"/>
              </a:rPr>
              <a:t>BranchRegions</a:t>
            </a:r>
            <a:r>
              <a:rPr lang="en-US" sz="1200" b="1" dirty="0" smtClean="0">
                <a:latin typeface="Consolas" panose="020B0609020204030204" pitchFamily="49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1200" dirty="0" smtClean="0">
                <a:latin typeface="Consolas" panose="020B0609020204030204" pitchFamily="49" charset="0"/>
              </a:rPr>
              <a:t>BranchRegion1 (10:5-10:11)</a:t>
            </a:r>
          </a:p>
          <a:p>
            <a:pPr marL="285750" indent="-285750">
              <a:buFontTx/>
              <a:buChar char="-"/>
            </a:pPr>
            <a:r>
              <a:rPr lang="en-US" sz="1200" dirty="0" smtClean="0">
                <a:latin typeface="Consolas" panose="020B0609020204030204" pitchFamily="49" charset="0"/>
              </a:rPr>
              <a:t>BranchRegion2 (10:16-10:22)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38465" y="3718753"/>
            <a:ext cx="3157960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Function  (</a:t>
            </a:r>
            <a:r>
              <a:rPr lang="en-US" sz="1200" dirty="0" smtClean="0">
                <a:latin typeface="Consolas" panose="020B0609020204030204" pitchFamily="49" charset="0"/>
              </a:rPr>
              <a:t>bar)</a:t>
            </a:r>
            <a:endParaRPr lang="en-US" sz="1200" dirty="0" smtClean="0"/>
          </a:p>
          <a:p>
            <a:pPr marL="285750" indent="-285750">
              <a:buFontTx/>
              <a:buChar char="-"/>
            </a:pPr>
            <a:r>
              <a:rPr lang="en-US" sz="1200" dirty="0" smtClean="0">
                <a:latin typeface="Consolas" panose="020B0609020204030204" pitchFamily="49" charset="0"/>
              </a:rPr>
              <a:t>CodeRegion1 (19:24-24:0)</a:t>
            </a:r>
          </a:p>
          <a:p>
            <a:pPr marL="285750" indent="-285750">
              <a:buFontTx/>
              <a:buChar char="-"/>
            </a:pPr>
            <a:r>
              <a:rPr lang="en-US" sz="1200" dirty="0" smtClean="0">
                <a:latin typeface="Consolas" panose="020B0609020204030204" pitchFamily="49" charset="0"/>
              </a:rPr>
              <a:t>ExpansionRegion1 (20:10-20:13)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831265" y="2741857"/>
            <a:ext cx="3165160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Expansion (</a:t>
            </a:r>
            <a:r>
              <a:rPr lang="en-US" sz="1200" dirty="0" smtClean="0">
                <a:latin typeface="Consolas" panose="020B0609020204030204" pitchFamily="49" charset="0"/>
              </a:rPr>
              <a:t>MAX</a:t>
            </a:r>
            <a:r>
              <a:rPr lang="en-US" sz="1200" dirty="0" smtClean="0"/>
              <a:t>)</a:t>
            </a:r>
          </a:p>
          <a:p>
            <a:pPr marL="285750" indent="-285750">
              <a:buFontTx/>
              <a:buChar char="-"/>
            </a:pPr>
            <a:r>
              <a:rPr lang="en-US" sz="1200" dirty="0" smtClean="0">
                <a:latin typeface="Consolas" panose="020B0609020204030204" pitchFamily="49" charset="0"/>
              </a:rPr>
              <a:t>CodeRegion1 (18:18-18:40)</a:t>
            </a:r>
          </a:p>
          <a:p>
            <a:r>
              <a:rPr lang="en-US" sz="1200" b="1" dirty="0" err="1" smtClean="0">
                <a:latin typeface="Consolas" panose="020B0609020204030204" pitchFamily="49" charset="0"/>
              </a:rPr>
              <a:t>BranchRegions</a:t>
            </a:r>
            <a:r>
              <a:rPr lang="en-US" sz="1200" b="1" dirty="0" smtClean="0">
                <a:latin typeface="Consolas" panose="020B0609020204030204" pitchFamily="49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1200" dirty="0" smtClean="0">
                <a:latin typeface="Consolas" panose="020B0609020204030204" pitchFamily="49" charset="0"/>
              </a:rPr>
              <a:t>BranchRegion1 (18:19-18:24)</a:t>
            </a:r>
            <a:endParaRPr lang="en-US" sz="1200" dirty="0">
              <a:latin typeface="Consolas" panose="020B0609020204030204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9600" y="1322354"/>
            <a:ext cx="2988319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sz="1200" dirty="0">
                <a:latin typeface="Consolas" panose="020B0609020204030204" pitchFamily="49" charset="0"/>
              </a:rPr>
              <a:t>line  9: bool foo(</a:t>
            </a:r>
            <a:r>
              <a:rPr lang="en-US" sz="1200" dirty="0" err="1">
                <a:latin typeface="Consolas" panose="020B0609020204030204" pitchFamily="49" charset="0"/>
              </a:rPr>
              <a:t>int</a:t>
            </a:r>
            <a:r>
              <a:rPr lang="en-US" sz="1200" dirty="0">
                <a:latin typeface="Consolas" panose="020B0609020204030204" pitchFamily="49" charset="0"/>
              </a:rPr>
              <a:t> x, </a:t>
            </a:r>
            <a:r>
              <a:rPr lang="en-US" sz="1200" dirty="0" err="1">
                <a:latin typeface="Consolas" panose="020B0609020204030204" pitchFamily="49" charset="0"/>
              </a:rPr>
              <a:t>int</a:t>
            </a:r>
            <a:r>
              <a:rPr lang="en-US" sz="1200" dirty="0">
                <a:latin typeface="Consolas" panose="020B0609020204030204" pitchFamily="49" charset="0"/>
              </a:rPr>
              <a:t> y) {</a:t>
            </a:r>
          </a:p>
          <a:p>
            <a:pPr marL="0" indent="0">
              <a:buNone/>
            </a:pPr>
            <a:r>
              <a:rPr lang="en-US" sz="1200" dirty="0">
                <a:latin typeface="Consolas" panose="020B0609020204030204" pitchFamily="49" charset="0"/>
              </a:rPr>
              <a:t>line 10:  if ((x &gt; 0) &amp;&amp; (y &gt; 0))</a:t>
            </a:r>
          </a:p>
          <a:p>
            <a:pPr marL="0" indent="0">
              <a:buNone/>
            </a:pPr>
            <a:r>
              <a:rPr lang="en-US" sz="1200" dirty="0">
                <a:latin typeface="Consolas" panose="020B0609020204030204" pitchFamily="49" charset="0"/>
              </a:rPr>
              <a:t>line 11:    return true;</a:t>
            </a:r>
          </a:p>
          <a:p>
            <a:pPr marL="0" indent="0">
              <a:buNone/>
            </a:pPr>
            <a:r>
              <a:rPr lang="en-US" sz="1200" dirty="0">
                <a:latin typeface="Consolas" panose="020B0609020204030204" pitchFamily="49" charset="0"/>
              </a:rPr>
              <a:t>line 12:</a:t>
            </a:r>
          </a:p>
          <a:p>
            <a:pPr marL="0" indent="0">
              <a:buNone/>
            </a:pPr>
            <a:r>
              <a:rPr lang="en-US" sz="1200" dirty="0">
                <a:latin typeface="Consolas" panose="020B0609020204030204" pitchFamily="49" charset="0"/>
              </a:rPr>
              <a:t>line 13:  return false;</a:t>
            </a:r>
          </a:p>
          <a:p>
            <a:pPr marL="0" indent="0">
              <a:buNone/>
            </a:pPr>
            <a:r>
              <a:rPr lang="en-US" sz="1200" dirty="0">
                <a:latin typeface="Consolas" panose="020B0609020204030204" pitchFamily="49" charset="0"/>
              </a:rPr>
              <a:t>line 14: </a:t>
            </a:r>
            <a:r>
              <a:rPr lang="en-US" sz="1200" dirty="0" smtClean="0">
                <a:latin typeface="Consolas" panose="020B0609020204030204" pitchFamily="49" charset="0"/>
              </a:rPr>
              <a:t>}</a:t>
            </a:r>
            <a:endParaRPr lang="en-US" sz="1200" dirty="0">
              <a:latin typeface="Consolas" panose="020B0609020204030204" pitchFamily="49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10800" y="3637349"/>
            <a:ext cx="298831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sz="1200" dirty="0" smtClean="0">
                <a:latin typeface="Consolas" panose="020B0609020204030204" pitchFamily="49" charset="0"/>
              </a:rPr>
              <a:t>line 19</a:t>
            </a:r>
            <a:r>
              <a:rPr lang="en-US" sz="1200" dirty="0">
                <a:latin typeface="Consolas" panose="020B0609020204030204" pitchFamily="49" charset="0"/>
              </a:rPr>
              <a:t>: bool </a:t>
            </a:r>
            <a:r>
              <a:rPr lang="en-US" sz="1200" dirty="0" smtClean="0">
                <a:latin typeface="Consolas" panose="020B0609020204030204" pitchFamily="49" charset="0"/>
              </a:rPr>
              <a:t>bar(</a:t>
            </a:r>
            <a:r>
              <a:rPr lang="en-US" sz="1200" dirty="0" err="1" smtClean="0">
                <a:latin typeface="Consolas" panose="020B0609020204030204" pitchFamily="49" charset="0"/>
              </a:rPr>
              <a:t>int</a:t>
            </a:r>
            <a:r>
              <a:rPr lang="en-US" sz="1200" dirty="0" smtClean="0">
                <a:latin typeface="Consolas" panose="020B0609020204030204" pitchFamily="49" charset="0"/>
              </a:rPr>
              <a:t> x</a:t>
            </a:r>
            <a:r>
              <a:rPr lang="en-US" sz="1200" dirty="0">
                <a:latin typeface="Consolas" panose="020B0609020204030204" pitchFamily="49" charset="0"/>
              </a:rPr>
              <a:t>, </a:t>
            </a:r>
            <a:r>
              <a:rPr lang="en-US" sz="1200" dirty="0" err="1">
                <a:latin typeface="Consolas" panose="020B0609020204030204" pitchFamily="49" charset="0"/>
              </a:rPr>
              <a:t>int</a:t>
            </a:r>
            <a:r>
              <a:rPr lang="en-US" sz="1200" dirty="0">
                <a:latin typeface="Consolas" panose="020B0609020204030204" pitchFamily="49" charset="0"/>
              </a:rPr>
              <a:t> y) {</a:t>
            </a:r>
          </a:p>
          <a:p>
            <a:pPr marL="0" indent="0">
              <a:buNone/>
            </a:pPr>
            <a:r>
              <a:rPr lang="en-US" sz="1200" dirty="0">
                <a:latin typeface="Consolas" panose="020B0609020204030204" pitchFamily="49" charset="0"/>
              </a:rPr>
              <a:t>line </a:t>
            </a:r>
            <a:r>
              <a:rPr lang="en-US" sz="1200" dirty="0" smtClean="0">
                <a:latin typeface="Consolas" panose="020B0609020204030204" pitchFamily="49" charset="0"/>
              </a:rPr>
              <a:t>20:  return MAX(</a:t>
            </a:r>
            <a:r>
              <a:rPr lang="en-US" sz="1200" dirty="0" err="1" smtClean="0">
                <a:latin typeface="Consolas" panose="020B0609020204030204" pitchFamily="49" charset="0"/>
              </a:rPr>
              <a:t>x,y</a:t>
            </a:r>
            <a:r>
              <a:rPr lang="en-US" sz="1200" dirty="0" smtClean="0">
                <a:latin typeface="Consolas" panose="020B0609020204030204" pitchFamily="49" charset="0"/>
              </a:rPr>
              <a:t>);</a:t>
            </a:r>
            <a:endParaRPr lang="en-US" sz="12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200" dirty="0" smtClean="0">
                <a:latin typeface="Consolas" panose="020B0609020204030204" pitchFamily="49" charset="0"/>
              </a:rPr>
              <a:t>line 24</a:t>
            </a:r>
            <a:r>
              <a:rPr lang="en-US" sz="1200" dirty="0">
                <a:latin typeface="Consolas" panose="020B0609020204030204" pitchFamily="49" charset="0"/>
              </a:rPr>
              <a:t>: </a:t>
            </a:r>
            <a:r>
              <a:rPr lang="en-US" sz="1200" dirty="0" smtClean="0">
                <a:latin typeface="Consolas" panose="020B0609020204030204" pitchFamily="49" charset="0"/>
              </a:rPr>
              <a:t>}</a:t>
            </a:r>
            <a:endParaRPr lang="en-US" sz="1200" dirty="0">
              <a:latin typeface="Consolas" panose="020B0609020204030204" pitchFamily="49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09600" y="2931338"/>
            <a:ext cx="4347665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nsolas" panose="020B0609020204030204" pitchFamily="49" charset="0"/>
              </a:rPr>
              <a:t>line 18: #define MAX(</a:t>
            </a:r>
            <a:r>
              <a:rPr lang="en-US" sz="1200" dirty="0" err="1">
                <a:latin typeface="Consolas" panose="020B0609020204030204" pitchFamily="49" charset="0"/>
              </a:rPr>
              <a:t>x,y</a:t>
            </a:r>
            <a:r>
              <a:rPr lang="en-US" sz="1200" dirty="0">
                <a:latin typeface="Consolas" panose="020B0609020204030204" pitchFamily="49" charset="0"/>
              </a:rPr>
              <a:t>) ((x) &gt; (y) ? (x) : (y</a:t>
            </a:r>
            <a:r>
              <a:rPr lang="en-US" sz="1200" dirty="0" smtClean="0">
                <a:latin typeface="Consolas" panose="020B0609020204030204" pitchFamily="49" charset="0"/>
              </a:rPr>
              <a:t>))</a:t>
            </a:r>
            <a:endParaRPr lang="en-US" sz="1200" dirty="0">
              <a:latin typeface="Consolas" panose="020B0609020204030204" pitchFamily="49" charset="0"/>
            </a:endParaRPr>
          </a:p>
        </p:txBody>
      </p:sp>
      <p:sp>
        <p:nvSpPr>
          <p:cNvPr id="28" name="Right Arrow 27"/>
          <p:cNvSpPr/>
          <p:nvPr/>
        </p:nvSpPr>
        <p:spPr>
          <a:xfrm>
            <a:off x="3794399" y="1656000"/>
            <a:ext cx="957599" cy="2665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ight Arrow 28"/>
          <p:cNvSpPr/>
          <p:nvPr/>
        </p:nvSpPr>
        <p:spPr>
          <a:xfrm>
            <a:off x="3794399" y="3267995"/>
            <a:ext cx="957599" cy="2665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ight Arrow 29"/>
          <p:cNvSpPr/>
          <p:nvPr/>
        </p:nvSpPr>
        <p:spPr>
          <a:xfrm>
            <a:off x="3771664" y="3827255"/>
            <a:ext cx="980335" cy="2665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2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9" grpId="0" animBg="1"/>
      <p:bldP spid="1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Visualization (</a:t>
            </a:r>
            <a:r>
              <a:rPr lang="en-US" dirty="0" err="1" smtClean="0"/>
              <a:t>llvm-cov</a:t>
            </a:r>
            <a:r>
              <a:rPr lang="en-US" dirty="0" smtClean="0"/>
              <a:t>) </a:t>
            </a:r>
            <a:r>
              <a:rPr lang="en-US" dirty="0" err="1" smtClean="0"/>
              <a:t>SubViews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9" y="786356"/>
            <a:ext cx="8685115" cy="3839431"/>
          </a:xfrm>
        </p:spPr>
        <p:txBody>
          <a:bodyPr/>
          <a:lstStyle/>
          <a:p>
            <a:r>
              <a:rPr lang="en-US" sz="1600" dirty="0" smtClean="0"/>
              <a:t>Extend notion of region </a:t>
            </a:r>
            <a:r>
              <a:rPr lang="en-US" sz="1600" b="1" dirty="0" err="1" smtClean="0"/>
              <a:t>SubView</a:t>
            </a:r>
            <a:r>
              <a:rPr lang="en-US" sz="1600" dirty="0" smtClean="0"/>
              <a:t> to include branches</a:t>
            </a:r>
          </a:p>
          <a:p>
            <a:pPr lvl="1"/>
            <a:r>
              <a:rPr lang="en-US" sz="1400" b="1" dirty="0" err="1" smtClean="0"/>
              <a:t>SubViews</a:t>
            </a:r>
            <a:r>
              <a:rPr lang="en-US" sz="1400" dirty="0" smtClean="0"/>
              <a:t> are demarcated nested views in the source-code</a:t>
            </a:r>
          </a:p>
          <a:p>
            <a:pPr lvl="1"/>
            <a:r>
              <a:rPr lang="en-US" sz="1400" dirty="0" smtClean="0"/>
              <a:t>Branches on the same line are grouped into the same </a:t>
            </a:r>
            <a:r>
              <a:rPr lang="en-US" sz="1400" b="1" dirty="0" err="1" smtClean="0"/>
              <a:t>SubView</a:t>
            </a:r>
            <a:endParaRPr lang="en-US" sz="1400" b="1" dirty="0" smtClean="0"/>
          </a:p>
          <a:p>
            <a:pPr lvl="1"/>
            <a:r>
              <a:rPr lang="en-US" sz="1400" b="1" dirty="0" err="1" smtClean="0"/>
              <a:t>SubViews</a:t>
            </a:r>
            <a:r>
              <a:rPr lang="en-US" sz="1400" dirty="0" smtClean="0"/>
              <a:t> are also used to demarcate macro expansions</a:t>
            </a:r>
          </a:p>
          <a:p>
            <a:pPr lvl="2"/>
            <a:r>
              <a:rPr lang="en-US" sz="1200" dirty="0" smtClean="0"/>
              <a:t>Macro expansions can be recursive</a:t>
            </a:r>
          </a:p>
          <a:p>
            <a:pPr lvl="2"/>
            <a:r>
              <a:rPr lang="en-US" sz="1200" dirty="0" smtClean="0"/>
              <a:t>Macro expansions can contain conditions</a:t>
            </a:r>
          </a:p>
          <a:p>
            <a:pPr lvl="2"/>
            <a:endParaRPr lang="en-US" sz="1400" dirty="0" smtClean="0"/>
          </a:p>
          <a:p>
            <a:endParaRPr lang="en-US" sz="1400" dirty="0" smtClean="0"/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 smtClean="0"/>
              <a:t>Extend </a:t>
            </a:r>
            <a:r>
              <a:rPr lang="en-US" sz="1400" dirty="0"/>
              <a:t>summary reports to include Branch </a:t>
            </a:r>
            <a:r>
              <a:rPr lang="en-US" sz="1400" dirty="0" smtClean="0"/>
              <a:t>Coverage</a:t>
            </a:r>
            <a:endParaRPr lang="en-US" sz="1400" dirty="0"/>
          </a:p>
          <a:p>
            <a:pPr lvl="1"/>
            <a:r>
              <a:rPr lang="en-US" sz="1200" dirty="0"/>
              <a:t>Add </a:t>
            </a:r>
            <a:r>
              <a:rPr lang="en-US" sz="1200" b="1" dirty="0" err="1"/>
              <a:t>BranchCoverageInfo</a:t>
            </a:r>
            <a:r>
              <a:rPr lang="en-US" sz="1200" dirty="0"/>
              <a:t> </a:t>
            </a:r>
            <a:r>
              <a:rPr lang="en-US" sz="1200" dirty="0" smtClean="0"/>
              <a:t>class</a:t>
            </a: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pic>
        <p:nvPicPr>
          <p:cNvPr id="2050" name="Picture 2" descr="C:\Users\a0216276\Desktop\LLVMDev\TechTalk\llvm_nested-subvie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93" y="2446181"/>
            <a:ext cx="4114800" cy="100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576042" y="3711388"/>
            <a:ext cx="3346750" cy="73866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latin typeface="Consolas" panose="020B0609020204030204" pitchFamily="49" charset="0"/>
              </a:rPr>
              <a:t>BranchCoverageInfo</a:t>
            </a:r>
            <a:endParaRPr lang="en-US" sz="1400" dirty="0" smtClean="0">
              <a:latin typeface="Consolas" panose="020B0609020204030204" pitchFamily="49" charset="0"/>
            </a:endParaRPr>
          </a:p>
          <a:p>
            <a:pPr marL="285750" indent="-285750">
              <a:buFontTx/>
              <a:buChar char="-"/>
            </a:pPr>
            <a:r>
              <a:rPr lang="en-US" sz="1400" dirty="0" smtClean="0"/>
              <a:t>Total # of Branches (2 per region)</a:t>
            </a:r>
          </a:p>
          <a:p>
            <a:pPr marL="285750" indent="-285750">
              <a:buFontTx/>
              <a:buChar char="-"/>
            </a:pPr>
            <a:r>
              <a:rPr lang="en-US" sz="1400" dirty="0" smtClean="0"/>
              <a:t># Branches executed </a:t>
            </a:r>
            <a:r>
              <a:rPr lang="en-US" sz="1400" i="1" dirty="0" smtClean="0"/>
              <a:t>at least once 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3086656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Branch Coverage Future Optimizations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Better </a:t>
            </a:r>
            <a:r>
              <a:rPr lang="en-US" dirty="0"/>
              <a:t>counter reuse for logical </a:t>
            </a:r>
            <a:r>
              <a:rPr lang="en-US" dirty="0" smtClean="0"/>
              <a:t>operators</a:t>
            </a:r>
          </a:p>
          <a:p>
            <a:pPr lvl="1"/>
            <a:r>
              <a:rPr lang="en-US" dirty="0" smtClean="0"/>
              <a:t>Nested conditions: </a:t>
            </a:r>
            <a:r>
              <a:rPr lang="en-US" dirty="0" smtClean="0">
                <a:latin typeface="Consolas" panose="020B0609020204030204" pitchFamily="49" charset="0"/>
              </a:rPr>
              <a:t>bool </a:t>
            </a:r>
            <a:r>
              <a:rPr lang="en-US" dirty="0" err="1" smtClean="0">
                <a:latin typeface="Consolas" panose="020B0609020204030204" pitchFamily="49" charset="0"/>
              </a:rPr>
              <a:t>myval</a:t>
            </a:r>
            <a:r>
              <a:rPr lang="en-US" dirty="0" smtClean="0">
                <a:latin typeface="Consolas" panose="020B0609020204030204" pitchFamily="49" charset="0"/>
              </a:rPr>
              <a:t> = (C1 &amp;&amp; C2 &amp;&amp; (C3 || C4));</a:t>
            </a:r>
          </a:p>
          <a:p>
            <a:endParaRPr lang="en-US" sz="1600" dirty="0" smtClean="0"/>
          </a:p>
          <a:p>
            <a:r>
              <a:rPr lang="en-US" dirty="0" smtClean="0"/>
              <a:t>Enable HTML ToolTip </a:t>
            </a:r>
            <a:r>
              <a:rPr lang="en-US" dirty="0"/>
              <a:t>“</a:t>
            </a:r>
            <a:r>
              <a:rPr lang="en-US" dirty="0" smtClean="0"/>
              <a:t>hover” </a:t>
            </a:r>
            <a:r>
              <a:rPr lang="en-US" dirty="0"/>
              <a:t>capability </a:t>
            </a:r>
            <a:r>
              <a:rPr lang="en-US" dirty="0" smtClean="0"/>
              <a:t>on source conditions</a:t>
            </a:r>
          </a:p>
          <a:p>
            <a:pPr lvl="1"/>
            <a:r>
              <a:rPr lang="en-US" dirty="0" smtClean="0"/>
              <a:t>Hovering will reveal actual True/False Branch Counts</a:t>
            </a:r>
          </a:p>
          <a:p>
            <a:pPr lvl="1"/>
            <a:r>
              <a:rPr lang="en-US" dirty="0" smtClean="0"/>
              <a:t>Similar to how region coverage counts show up today</a:t>
            </a:r>
          </a:p>
          <a:p>
            <a:endParaRPr lang="en-US" sz="1600" dirty="0" smtClean="0"/>
          </a:p>
          <a:p>
            <a:r>
              <a:rPr lang="en-US" dirty="0" smtClean="0"/>
              <a:t>Better identification of special branch regions</a:t>
            </a:r>
          </a:p>
          <a:p>
            <a:pPr lvl="1"/>
            <a:r>
              <a:rPr lang="en-US" dirty="0" smtClean="0"/>
              <a:t>Identify an </a:t>
            </a:r>
            <a:r>
              <a:rPr lang="en-US" i="1" dirty="0"/>
              <a:t>i</a:t>
            </a:r>
            <a:r>
              <a:rPr lang="en-US" i="1" dirty="0" smtClean="0"/>
              <a:t>mplicit</a:t>
            </a:r>
            <a:r>
              <a:rPr lang="en-US" dirty="0" smtClean="0"/>
              <a:t> </a:t>
            </a:r>
            <a:r>
              <a:rPr lang="en-US" dirty="0" smtClean="0">
                <a:latin typeface="Consolas" panose="020B0609020204030204" pitchFamily="49" charset="0"/>
              </a:rPr>
              <a:t>default</a:t>
            </a:r>
            <a:r>
              <a:rPr lang="en-US" dirty="0" smtClean="0"/>
              <a:t> Case in a </a:t>
            </a:r>
            <a:r>
              <a:rPr lang="en-US" dirty="0" smtClean="0">
                <a:latin typeface="Consolas" panose="020B0609020204030204" pitchFamily="49" charset="0"/>
              </a:rPr>
              <a:t>switch</a:t>
            </a:r>
            <a:r>
              <a:rPr lang="en-US" dirty="0" smtClean="0"/>
              <a:t> statement</a:t>
            </a:r>
          </a:p>
          <a:p>
            <a:pPr lvl="1"/>
            <a:r>
              <a:rPr lang="en-US" dirty="0" smtClean="0"/>
              <a:t>Identify the sense of constant-folded conditions: </a:t>
            </a:r>
            <a:r>
              <a:rPr lang="en-US" i="1" dirty="0"/>
              <a:t>a</a:t>
            </a:r>
            <a:r>
              <a:rPr lang="en-US" i="1" dirty="0" smtClean="0"/>
              <a:t>lways</a:t>
            </a:r>
            <a:r>
              <a:rPr lang="en-US" dirty="0" smtClean="0"/>
              <a:t> True or </a:t>
            </a:r>
            <a:r>
              <a:rPr lang="en-US" i="1" dirty="0" smtClean="0"/>
              <a:t>never</a:t>
            </a:r>
            <a:r>
              <a:rPr lang="en-US" dirty="0" smtClean="0"/>
              <a:t> True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265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Next: MC/DC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8" y="786358"/>
            <a:ext cx="8467725" cy="1561732"/>
          </a:xfrm>
        </p:spPr>
        <p:txBody>
          <a:bodyPr/>
          <a:lstStyle/>
          <a:p>
            <a:r>
              <a:rPr lang="en-US" sz="1600" b="1" dirty="0" smtClean="0"/>
              <a:t>Ultimate </a:t>
            </a:r>
            <a:r>
              <a:rPr lang="en-US" sz="1600" b="1" dirty="0"/>
              <a:t>Goal</a:t>
            </a:r>
            <a:r>
              <a:rPr lang="en-US" sz="1600" dirty="0"/>
              <a:t>: Modified Condition/Decision Coverage (MC/DC)</a:t>
            </a:r>
          </a:p>
          <a:p>
            <a:pPr lvl="1"/>
            <a:r>
              <a:rPr lang="en-US" sz="1400" dirty="0"/>
              <a:t>Percentage of all condition outcomes that </a:t>
            </a:r>
            <a:r>
              <a:rPr lang="en-US" sz="1400" i="1" dirty="0"/>
              <a:t>independently</a:t>
            </a:r>
            <a:r>
              <a:rPr lang="en-US" sz="1400" dirty="0"/>
              <a:t> affect  a decision outcome</a:t>
            </a:r>
          </a:p>
          <a:p>
            <a:pPr lvl="1"/>
            <a:r>
              <a:rPr lang="en-US" sz="1400" i="1" dirty="0" smtClean="0"/>
              <a:t>Built </a:t>
            </a:r>
            <a:r>
              <a:rPr lang="en-US" sz="1400" i="1" dirty="0"/>
              <a:t>on top of </a:t>
            </a:r>
            <a:r>
              <a:rPr lang="en-US" sz="1400" i="1" dirty="0" smtClean="0"/>
              <a:t>branch-coverage</a:t>
            </a:r>
            <a:endParaRPr lang="en-US" sz="1400" i="1" dirty="0"/>
          </a:p>
          <a:p>
            <a:endParaRPr lang="en-US" sz="800" dirty="0" smtClean="0"/>
          </a:p>
          <a:p>
            <a:r>
              <a:rPr lang="en-US" dirty="0" smtClean="0"/>
              <a:t>Usually involves emitting a truth table to confirm all possibilities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350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85099AC-F1B0-7A4B-93D3-3F7699150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Source-based Code Coverage?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07F124C-3C3D-7F45-8D78-40E6650CD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378" y="786355"/>
            <a:ext cx="8467725" cy="3848398"/>
          </a:xfrm>
        </p:spPr>
        <p:txBody>
          <a:bodyPr/>
          <a:lstStyle/>
          <a:p>
            <a:endParaRPr lang="en-US" sz="1600" dirty="0" smtClean="0"/>
          </a:p>
          <a:p>
            <a:r>
              <a:rPr lang="en-US" sz="1600" dirty="0" smtClean="0"/>
              <a:t>A measurement for how thoroughly code has been executed during testing</a:t>
            </a:r>
          </a:p>
          <a:p>
            <a:pPr lvl="1"/>
            <a:r>
              <a:rPr lang="en-US" sz="1400" dirty="0" smtClean="0"/>
              <a:t>Ideally all sections of code have an associated test</a:t>
            </a:r>
          </a:p>
          <a:p>
            <a:pPr lvl="1"/>
            <a:r>
              <a:rPr lang="en-US" sz="1400" dirty="0" smtClean="0"/>
              <a:t>Un-executed code may be at higher risk of having lurking bugs</a:t>
            </a:r>
          </a:p>
          <a:p>
            <a:pPr lvl="1"/>
            <a:endParaRPr lang="en-US" sz="700" dirty="0" smtClean="0"/>
          </a:p>
          <a:p>
            <a:endParaRPr lang="en-US" sz="1600" dirty="0" smtClean="0"/>
          </a:p>
          <a:p>
            <a:r>
              <a:rPr lang="en-US" sz="1600" dirty="0" smtClean="0"/>
              <a:t>Supported Coverage criteria (in increasing level of granularity)</a:t>
            </a:r>
          </a:p>
          <a:p>
            <a:pPr lvl="1"/>
            <a:r>
              <a:rPr lang="en-US" sz="1400" b="1" dirty="0" smtClean="0"/>
              <a:t>Function</a:t>
            </a:r>
            <a:endParaRPr lang="en-US" sz="1400" dirty="0" smtClean="0"/>
          </a:p>
          <a:p>
            <a:pPr lvl="2"/>
            <a:r>
              <a:rPr lang="en-US" sz="1400" dirty="0" smtClean="0"/>
              <a:t>Percentage </a:t>
            </a:r>
            <a:r>
              <a:rPr lang="en-US" sz="1400" dirty="0"/>
              <a:t>of code functions executed at least once</a:t>
            </a:r>
          </a:p>
          <a:p>
            <a:pPr lvl="1"/>
            <a:r>
              <a:rPr lang="en-US" sz="1400" b="1" dirty="0" smtClean="0"/>
              <a:t>Line</a:t>
            </a:r>
            <a:endParaRPr lang="en-US" sz="1400" dirty="0" smtClean="0"/>
          </a:p>
          <a:p>
            <a:pPr lvl="2"/>
            <a:r>
              <a:rPr lang="en-US" sz="1400" dirty="0" smtClean="0"/>
              <a:t>Percentage </a:t>
            </a:r>
            <a:r>
              <a:rPr lang="en-US" sz="1400" dirty="0"/>
              <a:t>of code lines executed at least once</a:t>
            </a:r>
          </a:p>
          <a:p>
            <a:pPr lvl="1"/>
            <a:r>
              <a:rPr lang="en-US" sz="1400" b="1" dirty="0" smtClean="0"/>
              <a:t>Region</a:t>
            </a:r>
            <a:endParaRPr lang="en-US" sz="1400" dirty="0" smtClean="0"/>
          </a:p>
          <a:p>
            <a:pPr lvl="2"/>
            <a:r>
              <a:rPr lang="en-US" sz="1400" dirty="0" smtClean="0"/>
              <a:t>Percentage </a:t>
            </a:r>
            <a:r>
              <a:rPr lang="en-US" sz="1400" dirty="0"/>
              <a:t>of code </a:t>
            </a:r>
            <a:r>
              <a:rPr lang="en-US" sz="1400" dirty="0" smtClean="0"/>
              <a:t>statements executed </a:t>
            </a:r>
            <a:r>
              <a:rPr lang="en-US" sz="1400" dirty="0"/>
              <a:t>at least </a:t>
            </a:r>
            <a:r>
              <a:rPr lang="en-US" sz="1400" dirty="0" smtClean="0"/>
              <a:t>once</a:t>
            </a:r>
            <a:endParaRPr lang="en-US" sz="1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348914E-2FE3-2C43-AF0C-EC4771199BD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897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FCF97D-FC91-AE4B-905A-5EF7F031D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Observations on GCC Branch Coverage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89DC37B-8BFD-934D-AB5E-BF64C3AB4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379" y="786357"/>
            <a:ext cx="4242374" cy="3709449"/>
          </a:xfrm>
        </p:spPr>
        <p:txBody>
          <a:bodyPr/>
          <a:lstStyle/>
          <a:p>
            <a:r>
              <a:rPr lang="en-US" dirty="0" smtClean="0"/>
              <a:t>GCC HTML (LCOV)</a:t>
            </a:r>
          </a:p>
          <a:p>
            <a:endParaRPr lang="en-US" sz="1600" dirty="0">
              <a:sym typeface="Wingdings" panose="05000000000000000000" pitchFamily="2" charset="2"/>
            </a:endParaRPr>
          </a:p>
          <a:p>
            <a:endParaRPr lang="en-US" sz="1600" dirty="0" smtClean="0">
              <a:sym typeface="Wingdings" panose="05000000000000000000" pitchFamily="2" charset="2"/>
            </a:endParaRPr>
          </a:p>
          <a:p>
            <a:endParaRPr lang="en-US" sz="1600" dirty="0">
              <a:sym typeface="Wingdings" panose="05000000000000000000" pitchFamily="2" charset="2"/>
            </a:endParaRPr>
          </a:p>
          <a:p>
            <a:endParaRPr lang="en-US" sz="1600" dirty="0" smtClean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GCC Text (GCOV)</a:t>
            </a:r>
            <a:endParaRPr lang="en-US" sz="1600" dirty="0" smtClean="0">
              <a:sym typeface="Wingdings" panose="05000000000000000000" pitchFamily="2" charset="2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25FE2EB-7786-E042-9C80-89B37BC16B4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E89DC37B-8BFD-934D-AB5E-BF64C3AB4442}"/>
              </a:ext>
            </a:extLst>
          </p:cNvPr>
          <p:cNvSpPr txBox="1">
            <a:spLocks/>
          </p:cNvSpPr>
          <p:nvPr/>
        </p:nvSpPr>
        <p:spPr bwMode="auto">
          <a:xfrm>
            <a:off x="4486656" y="742189"/>
            <a:ext cx="4486656" cy="398431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marL="189124" indent="-189124" algn="l" rtl="0" eaLnBrk="0" fontAlgn="base" hangingPunct="0">
              <a:spcBef>
                <a:spcPts val="667"/>
              </a:spcBef>
              <a:spcAft>
                <a:spcPct val="0"/>
              </a:spcAft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78763" indent="-194416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2pPr>
            <a:lvl3pPr marL="711530" indent="-137548" algn="l" rtl="0" eaLnBrk="0" fontAlgn="base" hangingPunct="0">
              <a:spcBef>
                <a:spcPct val="15000"/>
              </a:spcBef>
              <a:spcAft>
                <a:spcPct val="0"/>
              </a:spcAft>
              <a:buChar char="•"/>
              <a:defRPr sz="1500">
                <a:solidFill>
                  <a:schemeClr val="tx1"/>
                </a:solidFill>
                <a:latin typeface="+mn-lt"/>
              </a:defRPr>
            </a:lvl3pPr>
            <a:lvl4pPr marL="1001168" indent="-194416" algn="l" rtl="0" eaLnBrk="0" fontAlgn="base" hangingPunct="0">
              <a:spcBef>
                <a:spcPct val="5000"/>
              </a:spcBef>
              <a:spcAft>
                <a:spcPct val="0"/>
              </a:spcAft>
              <a:buChar char="–"/>
              <a:defRPr sz="1500">
                <a:solidFill>
                  <a:schemeClr val="tx1"/>
                </a:solidFill>
                <a:latin typeface="+mn-lt"/>
              </a:defRPr>
            </a:lvl4pPr>
            <a:lvl5pPr marL="1240546" indent="-144163" algn="l" rtl="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+mn-lt"/>
              </a:defRPr>
            </a:lvl5pPr>
            <a:lvl6pPr marL="1621441" indent="-144163" algn="l" rtl="0" fontAlgn="base">
              <a:spcBef>
                <a:spcPct val="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+mn-lt"/>
              </a:defRPr>
            </a:lvl6pPr>
            <a:lvl7pPr marL="2002336" indent="-144163" algn="l" rtl="0" fontAlgn="base">
              <a:spcBef>
                <a:spcPct val="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+mn-lt"/>
              </a:defRPr>
            </a:lvl7pPr>
            <a:lvl8pPr marL="2383230" indent="-144163" algn="l" rtl="0" fontAlgn="base">
              <a:spcBef>
                <a:spcPct val="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+mn-lt"/>
              </a:defRPr>
            </a:lvl8pPr>
            <a:lvl9pPr marL="2764124" indent="-144163" algn="l" rtl="0" fontAlgn="base">
              <a:spcBef>
                <a:spcPct val="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1600" kern="0" dirty="0" smtClean="0"/>
              <a:t>True/False Branch Data shown</a:t>
            </a:r>
          </a:p>
          <a:p>
            <a:pPr lvl="1"/>
            <a:r>
              <a:rPr lang="en-US" sz="1200" kern="0" dirty="0" smtClean="0">
                <a:sym typeface="Wingdings" panose="05000000000000000000" pitchFamily="2" charset="2"/>
              </a:rPr>
              <a:t>“+”  Executed at least once</a:t>
            </a:r>
          </a:p>
          <a:p>
            <a:pPr lvl="1"/>
            <a:r>
              <a:rPr lang="en-US" sz="1200" kern="0" dirty="0" smtClean="0">
                <a:sym typeface="Wingdings" panose="05000000000000000000" pitchFamily="2" charset="2"/>
              </a:rPr>
              <a:t>“-”  Not Executed (i.e. “0”)</a:t>
            </a:r>
          </a:p>
          <a:p>
            <a:pPr lvl="1"/>
            <a:r>
              <a:rPr lang="en-US" sz="1200" kern="0" dirty="0" smtClean="0">
                <a:sym typeface="Wingdings" panose="05000000000000000000" pitchFamily="2" charset="2"/>
              </a:rPr>
              <a:t>Hover to see counts</a:t>
            </a:r>
          </a:p>
          <a:p>
            <a:endParaRPr lang="en-US" sz="700" kern="0" dirty="0" smtClean="0">
              <a:sym typeface="Wingdings" panose="05000000000000000000" pitchFamily="2" charset="2"/>
            </a:endParaRPr>
          </a:p>
          <a:p>
            <a:r>
              <a:rPr lang="en-US" sz="1600" kern="0" dirty="0" smtClean="0">
                <a:sym typeface="Wingdings" panose="05000000000000000000" pitchFamily="2" charset="2"/>
              </a:rPr>
              <a:t>Difficult to tie branches to source</a:t>
            </a:r>
          </a:p>
          <a:p>
            <a:pPr lvl="1"/>
            <a:r>
              <a:rPr lang="en-US" sz="1400" kern="0" dirty="0" smtClean="0">
                <a:sym typeface="Wingdings" panose="05000000000000000000" pitchFamily="2" charset="2"/>
              </a:rPr>
              <a:t>Which branch goes with which condition?</a:t>
            </a:r>
          </a:p>
          <a:p>
            <a:pPr lvl="1"/>
            <a:r>
              <a:rPr lang="en-US" sz="1400" kern="0" dirty="0" smtClean="0">
                <a:sym typeface="Wingdings" panose="05000000000000000000" pitchFamily="2" charset="2"/>
              </a:rPr>
              <a:t>Which branch represents taken vs not taken?</a:t>
            </a:r>
          </a:p>
          <a:p>
            <a:endParaRPr lang="en-US" sz="700" kern="0" dirty="0" smtClean="0">
              <a:sym typeface="Wingdings" panose="05000000000000000000" pitchFamily="2" charset="2"/>
            </a:endParaRPr>
          </a:p>
          <a:p>
            <a:r>
              <a:rPr lang="en-US" sz="1600" kern="0" dirty="0" smtClean="0">
                <a:sym typeface="Wingdings" panose="05000000000000000000" pitchFamily="2" charset="2"/>
              </a:rPr>
              <a:t>In other contexts…</a:t>
            </a:r>
          </a:p>
          <a:p>
            <a:pPr lvl="1"/>
            <a:r>
              <a:rPr lang="en-US" sz="1400" kern="0" dirty="0" smtClean="0">
                <a:sym typeface="Wingdings" panose="05000000000000000000" pitchFamily="2" charset="2"/>
              </a:rPr>
              <a:t>May see additional branches that </a:t>
            </a:r>
            <a:r>
              <a:rPr lang="en-US" sz="1400" b="1" kern="0" dirty="0" smtClean="0">
                <a:sym typeface="Wingdings" panose="05000000000000000000" pitchFamily="2" charset="2"/>
              </a:rPr>
              <a:t>aren’t visible</a:t>
            </a:r>
            <a:r>
              <a:rPr lang="en-US" sz="1400" kern="0" dirty="0" smtClean="0">
                <a:sym typeface="Wingdings" panose="05000000000000000000" pitchFamily="2" charset="2"/>
              </a:rPr>
              <a:t> in source code</a:t>
            </a:r>
          </a:p>
          <a:p>
            <a:pPr lvl="1"/>
            <a:r>
              <a:rPr lang="en-US" sz="1400" kern="0" dirty="0" smtClean="0">
                <a:sym typeface="Wingdings" panose="05000000000000000000" pitchFamily="2" charset="2"/>
              </a:rPr>
              <a:t>Some branches may be removed</a:t>
            </a:r>
          </a:p>
          <a:p>
            <a:pPr lvl="2"/>
            <a:r>
              <a:rPr lang="en-US" sz="1400" kern="0" dirty="0" smtClean="0">
                <a:sym typeface="Wingdings" panose="05000000000000000000" pitchFamily="2" charset="2"/>
              </a:rPr>
              <a:t>GCC advises against using optimization with code coverage</a:t>
            </a:r>
            <a:endParaRPr lang="en-US" sz="1200" dirty="0"/>
          </a:p>
        </p:txBody>
      </p:sp>
      <p:grpSp>
        <p:nvGrpSpPr>
          <p:cNvPr id="7" name="Group 6"/>
          <p:cNvGrpSpPr/>
          <p:nvPr/>
        </p:nvGrpSpPr>
        <p:grpSpPr>
          <a:xfrm>
            <a:off x="413327" y="1162228"/>
            <a:ext cx="4162425" cy="1240706"/>
            <a:chOff x="413327" y="1020907"/>
            <a:chExt cx="4162425" cy="1240706"/>
          </a:xfrm>
        </p:grpSpPr>
        <p:pic>
          <p:nvPicPr>
            <p:cNvPr id="1027" name="Picture 3" descr="C:\Users\a0216276\Desktop\lcov_br1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327" y="1223388"/>
              <a:ext cx="4162425" cy="10382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9" name="Picture 5" descr="C:\Users\a0216276\Desktop\lcov_br1_0.jp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177" y="1020907"/>
              <a:ext cx="3143250" cy="171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" name="TextBox 4"/>
          <p:cNvSpPr txBox="1"/>
          <p:nvPr/>
        </p:nvSpPr>
        <p:spPr>
          <a:xfrm>
            <a:off x="142242" y="2837913"/>
            <a:ext cx="4416594" cy="17851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onsolas" panose="020B0609020204030204" pitchFamily="49" charset="0"/>
              </a:rPr>
              <a:t>function _Z3fooii called 2 returned 100% blocks executed 80%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        2:    9:bool foo (</a:t>
            </a:r>
            <a:r>
              <a:rPr lang="en-US" sz="1000" dirty="0" err="1">
                <a:latin typeface="Consolas" panose="020B0609020204030204" pitchFamily="49" charset="0"/>
              </a:rPr>
              <a:t>int</a:t>
            </a:r>
            <a:r>
              <a:rPr lang="en-US" sz="1000" dirty="0">
                <a:latin typeface="Consolas" panose="020B0609020204030204" pitchFamily="49" charset="0"/>
              </a:rPr>
              <a:t> x, </a:t>
            </a:r>
            <a:r>
              <a:rPr lang="en-US" sz="1000" dirty="0" err="1">
                <a:latin typeface="Consolas" panose="020B0609020204030204" pitchFamily="49" charset="0"/>
              </a:rPr>
              <a:t>int</a:t>
            </a:r>
            <a:r>
              <a:rPr lang="en-US" sz="1000" dirty="0">
                <a:latin typeface="Consolas" panose="020B0609020204030204" pitchFamily="49" charset="0"/>
              </a:rPr>
              <a:t> y) {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        2:   10:  if ((x &gt; 0) &amp;&amp; (y &gt; 0))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branch  0 taken 1 (</a:t>
            </a:r>
            <a:r>
              <a:rPr lang="en-US" sz="1000" dirty="0" err="1">
                <a:latin typeface="Consolas" panose="020B0609020204030204" pitchFamily="49" charset="0"/>
              </a:rPr>
              <a:t>fallthrough</a:t>
            </a:r>
            <a:r>
              <a:rPr lang="en-US" sz="1000" dirty="0">
                <a:latin typeface="Consolas" panose="020B0609020204030204" pitchFamily="49" charset="0"/>
              </a:rPr>
              <a:t>)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branch  1 taken 1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branch  2 taken 0 (</a:t>
            </a:r>
            <a:r>
              <a:rPr lang="en-US" sz="1000" dirty="0" err="1">
                <a:latin typeface="Consolas" panose="020B0609020204030204" pitchFamily="49" charset="0"/>
              </a:rPr>
              <a:t>fallthrough</a:t>
            </a:r>
            <a:r>
              <a:rPr lang="en-US" sz="1000" dirty="0">
                <a:latin typeface="Consolas" panose="020B0609020204030204" pitchFamily="49" charset="0"/>
              </a:rPr>
              <a:t>)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branch  3 taken 1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    #####:   11:    return true;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        -:   12: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        2:   13:  return false;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        -:   14</a:t>
            </a:r>
            <a:r>
              <a:rPr lang="en-US" sz="1000" dirty="0" smtClean="0">
                <a:latin typeface="Consolas" panose="020B0609020204030204" pitchFamily="49" charset="0"/>
              </a:rPr>
              <a:t>:}</a:t>
            </a:r>
            <a:endParaRPr lang="en-US" sz="10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730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FCF97D-FC91-AE4B-905A-5EF7F031D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GCC vs. LLVM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89DC37B-8BFD-934D-AB5E-BF64C3AB4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379" y="786357"/>
            <a:ext cx="4242374" cy="3709449"/>
          </a:xfrm>
        </p:spPr>
        <p:txBody>
          <a:bodyPr/>
          <a:lstStyle/>
          <a:p>
            <a:r>
              <a:rPr lang="en-US" dirty="0" smtClean="0"/>
              <a:t>GCC HTML (LCOV)</a:t>
            </a:r>
          </a:p>
          <a:p>
            <a:endParaRPr lang="en-US" sz="1600" dirty="0">
              <a:sym typeface="Wingdings" panose="05000000000000000000" pitchFamily="2" charset="2"/>
            </a:endParaRPr>
          </a:p>
          <a:p>
            <a:endParaRPr lang="en-US" sz="1600" dirty="0" smtClean="0">
              <a:sym typeface="Wingdings" panose="05000000000000000000" pitchFamily="2" charset="2"/>
            </a:endParaRPr>
          </a:p>
          <a:p>
            <a:endParaRPr lang="en-US" sz="1600" dirty="0">
              <a:sym typeface="Wingdings" panose="05000000000000000000" pitchFamily="2" charset="2"/>
            </a:endParaRPr>
          </a:p>
          <a:p>
            <a:endParaRPr lang="en-US" sz="1600" dirty="0" smtClean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GCC Text (GCOV)</a:t>
            </a:r>
            <a:endParaRPr lang="en-US" sz="1600" dirty="0" smtClean="0">
              <a:sym typeface="Wingdings" panose="05000000000000000000" pitchFamily="2" charset="2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25FE2EB-7786-E042-9C80-89B37BC16B4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413327" y="1162228"/>
            <a:ext cx="4162425" cy="1240706"/>
            <a:chOff x="413327" y="1020907"/>
            <a:chExt cx="4162425" cy="1240706"/>
          </a:xfrm>
        </p:grpSpPr>
        <p:pic>
          <p:nvPicPr>
            <p:cNvPr id="1027" name="Picture 3" descr="C:\Users\a0216276\Desktop\lcov_br1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3327" y="1223388"/>
              <a:ext cx="4162425" cy="10382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9" name="Picture 5" descr="C:\Users\a0216276\Desktop\lcov_br1_0.jp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177" y="1020907"/>
              <a:ext cx="3143250" cy="171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9" name="Group 8"/>
          <p:cNvGrpSpPr/>
          <p:nvPr/>
        </p:nvGrpSpPr>
        <p:grpSpPr>
          <a:xfrm>
            <a:off x="4698151" y="1060989"/>
            <a:ext cx="4333875" cy="1466672"/>
            <a:chOff x="4575751" y="1010006"/>
            <a:chExt cx="4333875" cy="1466672"/>
          </a:xfrm>
        </p:grpSpPr>
        <p:pic>
          <p:nvPicPr>
            <p:cNvPr id="5" name="Picture 3" descr="C:\Users\a0216276\Desktop\LLVMDev\TechTalk\llvmhtml_br1_0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85277" y="1010006"/>
              <a:ext cx="4200525" cy="1428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C:\Users\a0216276\Desktop\LLVMDev\TechTalk\llvmhtml_br1.jp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5751" y="1162228"/>
              <a:ext cx="4333875" cy="1314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xmlns="" id="{E89DC37B-8BFD-934D-AB5E-BF64C3AB4442}"/>
              </a:ext>
            </a:extLst>
          </p:cNvPr>
          <p:cNvSpPr txBox="1">
            <a:spLocks/>
          </p:cNvSpPr>
          <p:nvPr/>
        </p:nvSpPr>
        <p:spPr bwMode="auto">
          <a:xfrm>
            <a:off x="4621500" y="691108"/>
            <a:ext cx="3855749" cy="22098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marL="189124" indent="-189124" algn="l" rtl="0" eaLnBrk="0" fontAlgn="base" hangingPunct="0">
              <a:spcBef>
                <a:spcPts val="667"/>
              </a:spcBef>
              <a:spcAft>
                <a:spcPct val="0"/>
              </a:spcAft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78763" indent="-194416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2pPr>
            <a:lvl3pPr marL="711530" indent="-137548" algn="l" rtl="0" eaLnBrk="0" fontAlgn="base" hangingPunct="0">
              <a:spcBef>
                <a:spcPct val="15000"/>
              </a:spcBef>
              <a:spcAft>
                <a:spcPct val="0"/>
              </a:spcAft>
              <a:buChar char="•"/>
              <a:defRPr sz="1500">
                <a:solidFill>
                  <a:schemeClr val="tx1"/>
                </a:solidFill>
                <a:latin typeface="+mn-lt"/>
              </a:defRPr>
            </a:lvl3pPr>
            <a:lvl4pPr marL="1001168" indent="-194416" algn="l" rtl="0" eaLnBrk="0" fontAlgn="base" hangingPunct="0">
              <a:spcBef>
                <a:spcPct val="5000"/>
              </a:spcBef>
              <a:spcAft>
                <a:spcPct val="0"/>
              </a:spcAft>
              <a:buChar char="–"/>
              <a:defRPr sz="1500">
                <a:solidFill>
                  <a:schemeClr val="tx1"/>
                </a:solidFill>
                <a:latin typeface="+mn-lt"/>
              </a:defRPr>
            </a:lvl4pPr>
            <a:lvl5pPr marL="1240546" indent="-144163" algn="l" rtl="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+mn-lt"/>
              </a:defRPr>
            </a:lvl5pPr>
            <a:lvl6pPr marL="1621441" indent="-144163" algn="l" rtl="0" fontAlgn="base">
              <a:spcBef>
                <a:spcPct val="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+mn-lt"/>
              </a:defRPr>
            </a:lvl6pPr>
            <a:lvl7pPr marL="2002336" indent="-144163" algn="l" rtl="0" fontAlgn="base">
              <a:spcBef>
                <a:spcPct val="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+mn-lt"/>
              </a:defRPr>
            </a:lvl7pPr>
            <a:lvl8pPr marL="2383230" indent="-144163" algn="l" rtl="0" fontAlgn="base">
              <a:spcBef>
                <a:spcPct val="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+mn-lt"/>
              </a:defRPr>
            </a:lvl8pPr>
            <a:lvl9pPr marL="2764124" indent="-144163" algn="l" rtl="0" fontAlgn="base">
              <a:spcBef>
                <a:spcPct val="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 smtClean="0"/>
              <a:t>LLVM HTML</a:t>
            </a:r>
          </a:p>
          <a:p>
            <a:endParaRPr lang="en-US" kern="0" dirty="0"/>
          </a:p>
          <a:p>
            <a:endParaRPr lang="en-US" kern="0" dirty="0" smtClean="0"/>
          </a:p>
          <a:p>
            <a:endParaRPr lang="en-US" kern="0" dirty="0"/>
          </a:p>
          <a:p>
            <a:endParaRPr lang="en-US" kern="0" dirty="0" smtClean="0"/>
          </a:p>
          <a:p>
            <a:r>
              <a:rPr lang="en-US" kern="0" dirty="0" smtClean="0"/>
              <a:t>LLVM Text</a:t>
            </a:r>
            <a:endParaRPr lang="en-US" sz="1600" kern="0" dirty="0" smtClean="0">
              <a:sym typeface="Wingdings" panose="05000000000000000000" pitchFamily="2" charset="2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2242" y="2837913"/>
            <a:ext cx="4416594" cy="17851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onsolas" panose="020B0609020204030204" pitchFamily="49" charset="0"/>
              </a:rPr>
              <a:t>function _Z3fooii called 2 returned 100% blocks executed 80%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        2:    9:bool foo (</a:t>
            </a:r>
            <a:r>
              <a:rPr lang="en-US" sz="1000" dirty="0" err="1">
                <a:latin typeface="Consolas" panose="020B0609020204030204" pitchFamily="49" charset="0"/>
              </a:rPr>
              <a:t>int</a:t>
            </a:r>
            <a:r>
              <a:rPr lang="en-US" sz="1000" dirty="0">
                <a:latin typeface="Consolas" panose="020B0609020204030204" pitchFamily="49" charset="0"/>
              </a:rPr>
              <a:t> x, </a:t>
            </a:r>
            <a:r>
              <a:rPr lang="en-US" sz="1000" dirty="0" err="1">
                <a:latin typeface="Consolas" panose="020B0609020204030204" pitchFamily="49" charset="0"/>
              </a:rPr>
              <a:t>int</a:t>
            </a:r>
            <a:r>
              <a:rPr lang="en-US" sz="1000" dirty="0">
                <a:latin typeface="Consolas" panose="020B0609020204030204" pitchFamily="49" charset="0"/>
              </a:rPr>
              <a:t> y) {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        2:   10:  if ((x &gt; 0) &amp;&amp; (y &gt; 0))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branch  0 taken 1 (</a:t>
            </a:r>
            <a:r>
              <a:rPr lang="en-US" sz="1000" dirty="0" err="1">
                <a:latin typeface="Consolas" panose="020B0609020204030204" pitchFamily="49" charset="0"/>
              </a:rPr>
              <a:t>fallthrough</a:t>
            </a:r>
            <a:r>
              <a:rPr lang="en-US" sz="1000" dirty="0">
                <a:latin typeface="Consolas" panose="020B0609020204030204" pitchFamily="49" charset="0"/>
              </a:rPr>
              <a:t>)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branch  1 taken 1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branch  2 taken 0 (</a:t>
            </a:r>
            <a:r>
              <a:rPr lang="en-US" sz="1000" dirty="0" err="1">
                <a:latin typeface="Consolas" panose="020B0609020204030204" pitchFamily="49" charset="0"/>
              </a:rPr>
              <a:t>fallthrough</a:t>
            </a:r>
            <a:r>
              <a:rPr lang="en-US" sz="1000" dirty="0">
                <a:latin typeface="Consolas" panose="020B0609020204030204" pitchFamily="49" charset="0"/>
              </a:rPr>
              <a:t>)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branch  3 taken 1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    #####:   11:    return true;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        -:   12: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        2:   13:  return false;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        -:   14</a:t>
            </a:r>
            <a:r>
              <a:rPr lang="en-US" sz="1000" dirty="0" smtClean="0">
                <a:latin typeface="Consolas" panose="020B0609020204030204" pitchFamily="49" charset="0"/>
              </a:rPr>
              <a:t>:}</a:t>
            </a:r>
            <a:endParaRPr lang="en-US" sz="1000" dirty="0">
              <a:latin typeface="Consolas" panose="020B0609020204030204" pitchFamily="49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861451" y="2874211"/>
            <a:ext cx="3005951" cy="16312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 smtClean="0">
                <a:latin typeface="Consolas" panose="020B0609020204030204" pitchFamily="49" charset="0"/>
              </a:rPr>
              <a:t>    9</a:t>
            </a:r>
            <a:r>
              <a:rPr lang="en-US" sz="1000" dirty="0">
                <a:latin typeface="Consolas" panose="020B0609020204030204" pitchFamily="49" charset="0"/>
              </a:rPr>
              <a:t>|      2|bool foo (</a:t>
            </a:r>
            <a:r>
              <a:rPr lang="en-US" sz="1000" dirty="0" err="1">
                <a:latin typeface="Consolas" panose="020B0609020204030204" pitchFamily="49" charset="0"/>
              </a:rPr>
              <a:t>int</a:t>
            </a:r>
            <a:r>
              <a:rPr lang="en-US" sz="1000" dirty="0">
                <a:latin typeface="Consolas" panose="020B0609020204030204" pitchFamily="49" charset="0"/>
              </a:rPr>
              <a:t> x, </a:t>
            </a:r>
            <a:r>
              <a:rPr lang="en-US" sz="1000" dirty="0" err="1">
                <a:latin typeface="Consolas" panose="020B0609020204030204" pitchFamily="49" charset="0"/>
              </a:rPr>
              <a:t>int</a:t>
            </a:r>
            <a:r>
              <a:rPr lang="en-US" sz="1000" dirty="0">
                <a:latin typeface="Consolas" panose="020B0609020204030204" pitchFamily="49" charset="0"/>
              </a:rPr>
              <a:t> y) {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   10|      2|  if ((x &gt; 0) &amp;&amp; (y &gt; 0))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  ------------------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  |  Branch (10:7): [True: 1, False: 1]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  |  Branch (10:18): [True: 0, False: 1]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  ------------------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   11|      0|    return true;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   12|      2|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   13|      2|  return false;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   14|      2</a:t>
            </a:r>
            <a:r>
              <a:rPr lang="en-US" sz="1000" dirty="0" smtClean="0">
                <a:latin typeface="Consolas" panose="020B0609020204030204" pitchFamily="49" charset="0"/>
              </a:rPr>
              <a:t>|}</a:t>
            </a:r>
          </a:p>
        </p:txBody>
      </p:sp>
    </p:spTree>
    <p:extLst>
      <p:ext uri="{BB962C8B-B14F-4D97-AF65-F5344CB8AC3E}">
        <p14:creationId xmlns:p14="http://schemas.microsoft.com/office/powerpoint/2010/main" val="3758096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State of LLVM Branch Coverage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Implementation is complete -- in the process of upstreaming the work!</a:t>
            </a:r>
          </a:p>
          <a:p>
            <a:pPr lvl="1"/>
            <a:r>
              <a:rPr lang="en-US" dirty="0" smtClean="0"/>
              <a:t>Phabricator Review </a:t>
            </a:r>
            <a:r>
              <a:rPr lang="en-US" dirty="0">
                <a:hlinkClick r:id="rId2"/>
              </a:rPr>
              <a:t>https://reviews.llvm.org/D84467</a:t>
            </a:r>
            <a:endParaRPr lang="en-US" dirty="0" smtClean="0"/>
          </a:p>
          <a:p>
            <a:endParaRPr lang="en-US" sz="800" i="1" dirty="0" smtClean="0"/>
          </a:p>
          <a:p>
            <a:r>
              <a:rPr lang="en-US" dirty="0" smtClean="0"/>
              <a:t>Should be included with stock LLVM Source-based Code Coverage</a:t>
            </a:r>
          </a:p>
          <a:p>
            <a:endParaRPr lang="en-US" sz="800" dirty="0" smtClean="0"/>
          </a:p>
          <a:p>
            <a:r>
              <a:rPr lang="en-US" dirty="0" smtClean="0"/>
              <a:t>A lot of ways to improve branch coverage!  Want to be involved?</a:t>
            </a:r>
          </a:p>
          <a:p>
            <a:pPr lvl="1"/>
            <a:r>
              <a:rPr lang="en-US" dirty="0" smtClean="0"/>
              <a:t>Contact me! </a:t>
            </a:r>
            <a:r>
              <a:rPr lang="en-US" dirty="0" smtClean="0">
                <a:hlinkClick r:id="rId3"/>
              </a:rPr>
              <a:t>a-phipps@ti.com</a:t>
            </a:r>
            <a:endParaRPr lang="en-US" dirty="0" smtClean="0"/>
          </a:p>
          <a:p>
            <a:pPr marL="0" indent="0">
              <a:buNone/>
            </a:pPr>
            <a:endParaRPr lang="en-US" sz="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754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800" dirty="0" smtClean="0"/>
          </a:p>
          <a:p>
            <a:pPr marL="0" indent="0">
              <a:buNone/>
            </a:pPr>
            <a:r>
              <a:rPr lang="en-US" sz="3600" dirty="0" smtClean="0"/>
              <a:t>Thank you!</a:t>
            </a:r>
          </a:p>
          <a:p>
            <a:endParaRPr lang="en-US" dirty="0" smtClean="0"/>
          </a:p>
          <a:p>
            <a:r>
              <a:rPr lang="en-US" dirty="0" smtClean="0"/>
              <a:t>Acknowledgements</a:t>
            </a:r>
          </a:p>
          <a:p>
            <a:pPr lvl="1"/>
            <a:r>
              <a:rPr lang="en-US" dirty="0" smtClean="0"/>
              <a:t>Vedant Kumar, Apple</a:t>
            </a:r>
          </a:p>
          <a:p>
            <a:pPr lvl="1"/>
            <a:r>
              <a:rPr lang="en-US" dirty="0" smtClean="0"/>
              <a:t>Cody Addison, </a:t>
            </a:r>
            <a:r>
              <a:rPr lang="en-US" dirty="0" err="1" smtClean="0"/>
              <a:t>Nvidia</a:t>
            </a:r>
            <a:endParaRPr lang="en-US" dirty="0" smtClean="0"/>
          </a:p>
          <a:p>
            <a:pPr lvl="1"/>
            <a:r>
              <a:rPr lang="en-US" dirty="0" smtClean="0"/>
              <a:t>Alan Davis, Texas Instruments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714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Phases (High Level)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70928" y="953453"/>
            <a:ext cx="2931458" cy="92333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Counter Allocation and Counter-to-Source</a:t>
            </a:r>
          </a:p>
          <a:p>
            <a:r>
              <a:rPr lang="en-US" dirty="0" smtClean="0"/>
              <a:t>Region Mapping (clang)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303932" y="2165789"/>
            <a:ext cx="2659702" cy="646331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Counter Instrumentation</a:t>
            </a:r>
          </a:p>
          <a:p>
            <a:r>
              <a:rPr lang="en-US" dirty="0" smtClean="0"/>
              <a:t>in LLVM IR (clang)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459284" y="3980260"/>
            <a:ext cx="2800767" cy="646331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Data Visualization</a:t>
            </a:r>
          </a:p>
          <a:p>
            <a:r>
              <a:rPr lang="en-US" dirty="0" smtClean="0"/>
              <a:t>(</a:t>
            </a:r>
            <a:r>
              <a:rPr lang="en-US" dirty="0" err="1" smtClean="0"/>
              <a:t>llvm-profdata</a:t>
            </a:r>
            <a:r>
              <a:rPr lang="en-US" dirty="0" smtClean="0"/>
              <a:t> &amp; </a:t>
            </a:r>
            <a:r>
              <a:rPr lang="en-US" dirty="0" err="1" smtClean="0"/>
              <a:t>llvm-cov</a:t>
            </a:r>
            <a:r>
              <a:rPr lang="en-US" dirty="0" smtClean="0"/>
              <a:t>)</a:t>
            </a:r>
            <a:endParaRPr lang="en-US" dirty="0"/>
          </a:p>
        </p:txBody>
      </p:sp>
      <p:cxnSp>
        <p:nvCxnSpPr>
          <p:cNvPr id="12" name="Elbow Connector 11"/>
          <p:cNvCxnSpPr>
            <a:stCxn id="6" idx="2"/>
            <a:endCxn id="7" idx="0"/>
          </p:cNvCxnSpPr>
          <p:nvPr/>
        </p:nvCxnSpPr>
        <p:spPr>
          <a:xfrm rot="16200000" flipH="1">
            <a:off x="2690717" y="1222723"/>
            <a:ext cx="289006" cy="1597126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121063" y="3177028"/>
            <a:ext cx="1685141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Test Execution</a:t>
            </a:r>
            <a:endParaRPr lang="en-US" dirty="0"/>
          </a:p>
        </p:txBody>
      </p:sp>
      <p:cxnSp>
        <p:nvCxnSpPr>
          <p:cNvPr id="20" name="Elbow Connector 19"/>
          <p:cNvCxnSpPr>
            <a:stCxn id="7" idx="2"/>
            <a:endCxn id="15" idx="0"/>
          </p:cNvCxnSpPr>
          <p:nvPr/>
        </p:nvCxnSpPr>
        <p:spPr>
          <a:xfrm rot="16200000" flipH="1">
            <a:off x="4116254" y="2329648"/>
            <a:ext cx="364908" cy="1329851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15" idx="2"/>
            <a:endCxn id="8" idx="0"/>
          </p:cNvCxnSpPr>
          <p:nvPr/>
        </p:nvCxnSpPr>
        <p:spPr>
          <a:xfrm rot="16200000" flipH="1">
            <a:off x="5694701" y="2815293"/>
            <a:ext cx="433900" cy="1896034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1864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Counter Region Mapping and Instrumentation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8" y="786357"/>
            <a:ext cx="8467725" cy="605831"/>
          </a:xfrm>
        </p:spPr>
        <p:txBody>
          <a:bodyPr/>
          <a:lstStyle/>
          <a:p>
            <a:r>
              <a:rPr lang="en-US" dirty="0" smtClean="0"/>
              <a:t>Counters are inserted into basic blocks of generated code mapped to source</a:t>
            </a:r>
            <a:endParaRPr lang="en-US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77396" y="1489603"/>
            <a:ext cx="436447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nsolas" panose="020B0609020204030204" pitchFamily="49" charset="0"/>
              </a:rPr>
              <a:t>line  9: bool foo(</a:t>
            </a: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 x, </a:t>
            </a: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 y) {</a:t>
            </a:r>
          </a:p>
          <a:p>
            <a:endParaRPr lang="en-US" dirty="0" smtClean="0">
              <a:latin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</a:rPr>
              <a:t>l</a:t>
            </a:r>
            <a:r>
              <a:rPr lang="en-US" dirty="0" smtClean="0">
                <a:latin typeface="Consolas" panose="020B0609020204030204" pitchFamily="49" charset="0"/>
              </a:rPr>
              <a:t>ine 10:  </a:t>
            </a:r>
            <a:r>
              <a:rPr lang="en-US" dirty="0">
                <a:latin typeface="Consolas" panose="020B0609020204030204" pitchFamily="49" charset="0"/>
              </a:rPr>
              <a:t>if </a:t>
            </a:r>
            <a:r>
              <a:rPr lang="en-US" dirty="0" smtClean="0">
                <a:latin typeface="Consolas" panose="020B0609020204030204" pitchFamily="49" charset="0"/>
              </a:rPr>
              <a:t>((x &gt; 0) &amp;&amp; (y &gt; 0))</a:t>
            </a:r>
            <a:endParaRPr lang="en-US" dirty="0">
              <a:latin typeface="Consolas" panose="020B0609020204030204" pitchFamily="49" charset="0"/>
            </a:endParaRPr>
          </a:p>
          <a:p>
            <a:endParaRPr lang="en-US" dirty="0" smtClean="0">
              <a:latin typeface="Consolas" panose="020B0609020204030204" pitchFamily="49" charset="0"/>
            </a:endParaRPr>
          </a:p>
          <a:p>
            <a:endParaRPr lang="en-US" dirty="0" smtClean="0">
              <a:latin typeface="Consolas" panose="020B0609020204030204" pitchFamily="49" charset="0"/>
            </a:endParaRPr>
          </a:p>
          <a:p>
            <a:r>
              <a:rPr lang="en-US" dirty="0" smtClean="0">
                <a:latin typeface="Consolas" panose="020B0609020204030204" pitchFamily="49" charset="0"/>
              </a:rPr>
              <a:t>line 11:    return true;</a:t>
            </a:r>
          </a:p>
          <a:p>
            <a:r>
              <a:rPr lang="en-US" dirty="0" smtClean="0">
                <a:latin typeface="Consolas" panose="020B0609020204030204" pitchFamily="49" charset="0"/>
              </a:rPr>
              <a:t>line 12:</a:t>
            </a:r>
          </a:p>
          <a:p>
            <a:r>
              <a:rPr lang="en-US" dirty="0" smtClean="0">
                <a:latin typeface="Consolas" panose="020B0609020204030204" pitchFamily="49" charset="0"/>
              </a:rPr>
              <a:t>line 13:  return false;</a:t>
            </a:r>
          </a:p>
          <a:p>
            <a:r>
              <a:rPr lang="en-US" dirty="0" smtClean="0">
                <a:latin typeface="Consolas" panose="020B0609020204030204" pitchFamily="49" charset="0"/>
              </a:rPr>
              <a:t>line 14: 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85302" y="1799670"/>
            <a:ext cx="1039067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Consolas" panose="020B0609020204030204" pitchFamily="49" charset="0"/>
              </a:rPr>
              <a:t>Counter1++</a:t>
            </a:r>
            <a:endParaRPr lang="en-US" sz="1200" b="1" dirty="0">
              <a:latin typeface="Consolas" panose="020B06090202040302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72475" y="2368718"/>
            <a:ext cx="1119217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Consolas" panose="020B0609020204030204" pitchFamily="49" charset="0"/>
              </a:rPr>
              <a:t>^Counter2++</a:t>
            </a:r>
            <a:endParaRPr lang="en-US" sz="1200" b="1" dirty="0">
              <a:latin typeface="Consolas" panose="020B0609020204030204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72000" y="1136156"/>
            <a:ext cx="3433451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 smtClean="0"/>
              <a:t>Counter1</a:t>
            </a:r>
            <a:r>
              <a:rPr lang="en-US" sz="1400" dirty="0" smtClean="0"/>
              <a:t> instrumented to track</a:t>
            </a:r>
          </a:p>
          <a:p>
            <a:pPr marL="666645" lvl="1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Region (9:24 </a:t>
            </a:r>
            <a:r>
              <a:rPr lang="en-US" sz="1200" dirty="0" smtClean="0">
                <a:sym typeface="Wingdings" panose="05000000000000000000" pitchFamily="2" charset="2"/>
              </a:rPr>
              <a:t> 10:23)</a:t>
            </a:r>
            <a:endParaRPr lang="en-US" sz="1200" dirty="0" smtClean="0"/>
          </a:p>
          <a:p>
            <a:pPr marL="666645" lvl="1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Function (line 9 – </a:t>
            </a:r>
            <a:r>
              <a:rPr lang="en-US" sz="1200" dirty="0" smtClean="0">
                <a:latin typeface="Consolas" panose="020B0609020204030204" pitchFamily="49" charset="0"/>
              </a:rPr>
              <a:t>foo()</a:t>
            </a:r>
            <a:r>
              <a:rPr lang="en-US" sz="1200" dirty="0" smtClean="0"/>
              <a:t>)</a:t>
            </a:r>
          </a:p>
          <a:p>
            <a:pPr marL="666645" lvl="1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Line (line 10)</a:t>
            </a:r>
          </a:p>
          <a:p>
            <a:pPr marL="666645" lvl="1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Statement: if-</a:t>
            </a:r>
            <a:r>
              <a:rPr lang="en-US" sz="1200" dirty="0" err="1" smtClean="0"/>
              <a:t>stmt</a:t>
            </a:r>
            <a:endParaRPr lang="en-US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7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8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 smtClean="0"/>
              <a:t>Counter2</a:t>
            </a:r>
            <a:r>
              <a:rPr lang="en-US" sz="1400" dirty="0" smtClean="0"/>
              <a:t> instrumented to track</a:t>
            </a:r>
          </a:p>
          <a:p>
            <a:pPr marL="666645" lvl="1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Region (10:18 </a:t>
            </a:r>
            <a:r>
              <a:rPr lang="en-US" sz="1200" dirty="0" smtClean="0">
                <a:sym typeface="Wingdings" panose="05000000000000000000" pitchFamily="2" charset="2"/>
              </a:rPr>
              <a:t> 10:25)</a:t>
            </a:r>
          </a:p>
          <a:p>
            <a:pPr marL="666645" lvl="1" indent="-285750">
              <a:buFont typeface="Arial" panose="020B0604020202020204" pitchFamily="34" charset="0"/>
              <a:buChar char="•"/>
            </a:pPr>
            <a:r>
              <a:rPr lang="en-US" sz="1200" dirty="0" smtClean="0">
                <a:sym typeface="Wingdings" panose="05000000000000000000" pitchFamily="2" charset="2"/>
              </a:rPr>
              <a:t>Statement (y &gt; 0)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700" dirty="0" smtClean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800" b="1" dirty="0" smtClean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 smtClean="0">
                <a:sym typeface="Wingdings" panose="05000000000000000000" pitchFamily="2" charset="2"/>
              </a:rPr>
              <a:t>Counter3</a:t>
            </a:r>
            <a:r>
              <a:rPr lang="en-US" sz="1400" dirty="0" smtClean="0">
                <a:sym typeface="Wingdings" panose="05000000000000000000" pitchFamily="2" charset="2"/>
              </a:rPr>
              <a:t> instrumented to track</a:t>
            </a:r>
            <a:endParaRPr lang="en-US" sz="1400" dirty="0" smtClean="0"/>
          </a:p>
          <a:p>
            <a:pPr marL="666645" lvl="1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Region (11:0 </a:t>
            </a:r>
            <a:r>
              <a:rPr lang="en-US" sz="1200" dirty="0" smtClean="0">
                <a:sym typeface="Wingdings" panose="05000000000000000000" pitchFamily="2" charset="2"/>
              </a:rPr>
              <a:t> 11:12)</a:t>
            </a:r>
            <a:endParaRPr lang="en-US" sz="1200" dirty="0" smtClean="0"/>
          </a:p>
          <a:p>
            <a:pPr marL="666645" lvl="1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Line coverage (line 11)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7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 smtClean="0"/>
              <a:t>(Counter1 – Counter3) </a:t>
            </a:r>
            <a:r>
              <a:rPr lang="en-US" sz="1400" dirty="0" smtClean="0"/>
              <a:t>tracks</a:t>
            </a:r>
            <a:endParaRPr lang="en-US" sz="1400" dirty="0"/>
          </a:p>
          <a:p>
            <a:pPr marL="666645" lvl="1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Region (12:0 </a:t>
            </a:r>
            <a:r>
              <a:rPr lang="en-US" sz="1200" dirty="0" smtClean="0">
                <a:sym typeface="Wingdings" panose="05000000000000000000" pitchFamily="2" charset="2"/>
              </a:rPr>
              <a:t> 14:0)</a:t>
            </a:r>
            <a:endParaRPr lang="en-US" sz="1200" dirty="0" smtClean="0"/>
          </a:p>
          <a:p>
            <a:pPr marL="666645" lvl="1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Line </a:t>
            </a:r>
            <a:r>
              <a:rPr lang="en-US" sz="1200" dirty="0"/>
              <a:t>coverage (line </a:t>
            </a:r>
            <a:r>
              <a:rPr lang="en-US" sz="1200" dirty="0" smtClean="0"/>
              <a:t>13)</a:t>
            </a:r>
            <a:endParaRPr lang="en-US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1772523" y="2668286"/>
            <a:ext cx="1039067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Consolas" panose="020B0609020204030204" pitchFamily="49" charset="0"/>
              </a:rPr>
              <a:t>Counter3++</a:t>
            </a:r>
            <a:endParaRPr lang="en-US" sz="1200" b="1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5324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FCF97D-FC91-AE4B-905A-5EF7F031D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LLVM Coverage Visualization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25FE2EB-7786-E042-9C80-89B37BC16B4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xmlns="" id="{E89DC37B-8BFD-934D-AB5E-BF64C3AB4442}"/>
              </a:ext>
            </a:extLst>
          </p:cNvPr>
          <p:cNvSpPr txBox="1">
            <a:spLocks/>
          </p:cNvSpPr>
          <p:nvPr/>
        </p:nvSpPr>
        <p:spPr bwMode="auto">
          <a:xfrm>
            <a:off x="4650536" y="864880"/>
            <a:ext cx="4242374" cy="4751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marL="189124" indent="-189124" algn="l" rtl="0" eaLnBrk="0" fontAlgn="base" hangingPunct="0">
              <a:spcBef>
                <a:spcPts val="667"/>
              </a:spcBef>
              <a:spcAft>
                <a:spcPct val="0"/>
              </a:spcAft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78763" indent="-194416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2pPr>
            <a:lvl3pPr marL="711530" indent="-137548" algn="l" rtl="0" eaLnBrk="0" fontAlgn="base" hangingPunct="0">
              <a:spcBef>
                <a:spcPct val="15000"/>
              </a:spcBef>
              <a:spcAft>
                <a:spcPct val="0"/>
              </a:spcAft>
              <a:buChar char="•"/>
              <a:defRPr sz="1500">
                <a:solidFill>
                  <a:schemeClr val="tx1"/>
                </a:solidFill>
                <a:latin typeface="+mn-lt"/>
              </a:defRPr>
            </a:lvl3pPr>
            <a:lvl4pPr marL="1001168" indent="-194416" algn="l" rtl="0" eaLnBrk="0" fontAlgn="base" hangingPunct="0">
              <a:spcBef>
                <a:spcPct val="5000"/>
              </a:spcBef>
              <a:spcAft>
                <a:spcPct val="0"/>
              </a:spcAft>
              <a:buChar char="–"/>
              <a:defRPr sz="1500">
                <a:solidFill>
                  <a:schemeClr val="tx1"/>
                </a:solidFill>
                <a:latin typeface="+mn-lt"/>
              </a:defRPr>
            </a:lvl4pPr>
            <a:lvl5pPr marL="1240546" indent="-144163" algn="l" rtl="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+mn-lt"/>
              </a:defRPr>
            </a:lvl5pPr>
            <a:lvl6pPr marL="1621441" indent="-144163" algn="l" rtl="0" fontAlgn="base">
              <a:spcBef>
                <a:spcPct val="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+mn-lt"/>
              </a:defRPr>
            </a:lvl6pPr>
            <a:lvl7pPr marL="2002336" indent="-144163" algn="l" rtl="0" fontAlgn="base">
              <a:spcBef>
                <a:spcPct val="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+mn-lt"/>
              </a:defRPr>
            </a:lvl7pPr>
            <a:lvl8pPr marL="2383230" indent="-144163" algn="l" rtl="0" fontAlgn="base">
              <a:spcBef>
                <a:spcPct val="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+mn-lt"/>
              </a:defRPr>
            </a:lvl8pPr>
            <a:lvl9pPr marL="2764124" indent="-144163" algn="l" rtl="0" fontAlgn="base">
              <a:spcBef>
                <a:spcPct val="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 smtClean="0">
                <a:sym typeface="Wingdings" panose="05000000000000000000" pitchFamily="2" charset="2"/>
              </a:rPr>
              <a:t>Text (</a:t>
            </a:r>
            <a:r>
              <a:rPr lang="en-US" kern="0" dirty="0" err="1" smtClean="0">
                <a:sym typeface="Wingdings" panose="05000000000000000000" pitchFamily="2" charset="2"/>
              </a:rPr>
              <a:t>llvm-cov</a:t>
            </a:r>
            <a:r>
              <a:rPr lang="en-US" kern="0" dirty="0" smtClean="0">
                <a:sym typeface="Wingdings" panose="05000000000000000000" pitchFamily="2" charset="2"/>
              </a:rPr>
              <a:t>)</a:t>
            </a:r>
            <a:endParaRPr lang="en-US" sz="1600" kern="0" dirty="0" smtClean="0">
              <a:sym typeface="Wingdings" panose="05000000000000000000" pitchFamily="2" charset="2"/>
            </a:endParaRPr>
          </a:p>
        </p:txBody>
      </p:sp>
      <p:pic>
        <p:nvPicPr>
          <p:cNvPr id="1028" name="Picture 4" descr="C:\Users\a0216276\Desktop\LLVMDev\TechTalk\llvm_report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196" y="2639179"/>
            <a:ext cx="6305550" cy="2066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676885" y="1268606"/>
            <a:ext cx="4222125" cy="1276213"/>
            <a:chOff x="4563846" y="1348978"/>
            <a:chExt cx="4222125" cy="1276213"/>
          </a:xfrm>
        </p:grpSpPr>
        <p:pic>
          <p:nvPicPr>
            <p:cNvPr id="1027" name="Picture 3" descr="C:\Users\a0216276\Desktop\LLVMDev\TechTalk\llvmhtml_br0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63846" y="1491716"/>
              <a:ext cx="3057525" cy="1133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9" name="Picture 5" descr="C:\Users\a0216276\Desktop\LLVMDev\TechTalk\llvmhtml_br1_0.jp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85446" y="1348978"/>
              <a:ext cx="4200525" cy="1428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7" name="Content Placeholder 2">
            <a:extLst>
              <a:ext uri="{FF2B5EF4-FFF2-40B4-BE49-F238E27FC236}">
                <a16:creationId xmlns="" xmlns:a16="http://schemas.microsoft.com/office/drawing/2014/main" id="{E89DC37B-8BFD-934D-AB5E-BF64C3AB4442}"/>
              </a:ext>
            </a:extLst>
          </p:cNvPr>
          <p:cNvSpPr txBox="1">
            <a:spLocks/>
          </p:cNvSpPr>
          <p:nvPr/>
        </p:nvSpPr>
        <p:spPr bwMode="auto">
          <a:xfrm>
            <a:off x="615760" y="855874"/>
            <a:ext cx="3675440" cy="178330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marL="189124" indent="-189124" algn="l" rtl="0" eaLnBrk="0" fontAlgn="base" hangingPunct="0">
              <a:spcBef>
                <a:spcPts val="667"/>
              </a:spcBef>
              <a:spcAft>
                <a:spcPct val="0"/>
              </a:spcAft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78763" indent="-194416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2pPr>
            <a:lvl3pPr marL="711530" indent="-137548" algn="l" rtl="0" eaLnBrk="0" fontAlgn="base" hangingPunct="0">
              <a:spcBef>
                <a:spcPct val="15000"/>
              </a:spcBef>
              <a:spcAft>
                <a:spcPct val="0"/>
              </a:spcAft>
              <a:buChar char="•"/>
              <a:defRPr sz="1500">
                <a:solidFill>
                  <a:schemeClr val="tx1"/>
                </a:solidFill>
                <a:latin typeface="+mn-lt"/>
              </a:defRPr>
            </a:lvl3pPr>
            <a:lvl4pPr marL="1001168" indent="-194416" algn="l" rtl="0" eaLnBrk="0" fontAlgn="base" hangingPunct="0">
              <a:spcBef>
                <a:spcPct val="5000"/>
              </a:spcBef>
              <a:spcAft>
                <a:spcPct val="0"/>
              </a:spcAft>
              <a:buChar char="–"/>
              <a:defRPr sz="1500">
                <a:solidFill>
                  <a:schemeClr val="tx1"/>
                </a:solidFill>
                <a:latin typeface="+mn-lt"/>
              </a:defRPr>
            </a:lvl4pPr>
            <a:lvl5pPr marL="1240546" indent="-144163" algn="l" rtl="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+mn-lt"/>
              </a:defRPr>
            </a:lvl5pPr>
            <a:lvl6pPr marL="1621441" indent="-144163" algn="l" rtl="0" fontAlgn="base">
              <a:spcBef>
                <a:spcPct val="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+mn-lt"/>
              </a:defRPr>
            </a:lvl6pPr>
            <a:lvl7pPr marL="2002336" indent="-144163" algn="l" rtl="0" fontAlgn="base">
              <a:spcBef>
                <a:spcPct val="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+mn-lt"/>
              </a:defRPr>
            </a:lvl7pPr>
            <a:lvl8pPr marL="2383230" indent="-144163" algn="l" rtl="0" fontAlgn="base">
              <a:spcBef>
                <a:spcPct val="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+mn-lt"/>
              </a:defRPr>
            </a:lvl8pPr>
            <a:lvl9pPr marL="2764124" indent="-144163" algn="l" rtl="0" fontAlgn="base">
              <a:spcBef>
                <a:spcPct val="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dirty="0" smtClean="0"/>
              <a:t>LLVM Coverage Utility (</a:t>
            </a:r>
            <a:r>
              <a:rPr lang="en-US" dirty="0" err="1" smtClean="0"/>
              <a:t>llvm-cov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650536" y="1268605"/>
            <a:ext cx="2935419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Consolas" panose="020B0609020204030204" pitchFamily="49" charset="0"/>
              </a:rPr>
              <a:t> </a:t>
            </a:r>
            <a:r>
              <a:rPr lang="en-US" sz="1000" dirty="0" smtClean="0">
                <a:latin typeface="Consolas" panose="020B0609020204030204" pitchFamily="49" charset="0"/>
              </a:rPr>
              <a:t>   8</a:t>
            </a:r>
            <a:r>
              <a:rPr lang="en-US" sz="1000" dirty="0">
                <a:latin typeface="Consolas" panose="020B0609020204030204" pitchFamily="49" charset="0"/>
              </a:rPr>
              <a:t>|       |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    9|      2|bool foo (</a:t>
            </a:r>
            <a:r>
              <a:rPr lang="en-US" sz="1000" dirty="0" err="1">
                <a:latin typeface="Consolas" panose="020B0609020204030204" pitchFamily="49" charset="0"/>
              </a:rPr>
              <a:t>int</a:t>
            </a:r>
            <a:r>
              <a:rPr lang="en-US" sz="1000" dirty="0">
                <a:latin typeface="Consolas" panose="020B0609020204030204" pitchFamily="49" charset="0"/>
              </a:rPr>
              <a:t> x, </a:t>
            </a:r>
            <a:r>
              <a:rPr lang="en-US" sz="1000" dirty="0" err="1">
                <a:latin typeface="Consolas" panose="020B0609020204030204" pitchFamily="49" charset="0"/>
              </a:rPr>
              <a:t>int</a:t>
            </a:r>
            <a:r>
              <a:rPr lang="en-US" sz="1000" dirty="0">
                <a:latin typeface="Consolas" panose="020B0609020204030204" pitchFamily="49" charset="0"/>
              </a:rPr>
              <a:t> y) {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   10|      2|  if ((x &gt; 0) &amp;&amp; (y &gt; 0))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  </a:t>
            </a:r>
            <a:r>
              <a:rPr lang="en-US" sz="1000" dirty="0" smtClean="0">
                <a:latin typeface="Consolas" panose="020B0609020204030204" pitchFamily="49" charset="0"/>
              </a:rPr>
              <a:t>                             ^1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 </a:t>
            </a:r>
            <a:r>
              <a:rPr lang="en-US" sz="1000" dirty="0" smtClean="0">
                <a:latin typeface="Consolas" panose="020B0609020204030204" pitchFamily="49" charset="0"/>
              </a:rPr>
              <a:t>  </a:t>
            </a:r>
            <a:r>
              <a:rPr lang="en-US" sz="1000" dirty="0">
                <a:latin typeface="Consolas" panose="020B0609020204030204" pitchFamily="49" charset="0"/>
              </a:rPr>
              <a:t>11|      0|    return true;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   12|      2|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   13|      2|  return false;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   14|      2|}</a:t>
            </a:r>
          </a:p>
        </p:txBody>
      </p:sp>
    </p:spTree>
    <p:extLst>
      <p:ext uri="{BB962C8B-B14F-4D97-AF65-F5344CB8AC3E}">
        <p14:creationId xmlns:p14="http://schemas.microsoft.com/office/powerpoint/2010/main" val="4201743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7" grpId="0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FCF97D-FC91-AE4B-905A-5EF7F031D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branch Coverage Important?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89DC37B-8BFD-934D-AB5E-BF64C3AB4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378" y="786357"/>
            <a:ext cx="7557009" cy="3857361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1200" dirty="0" smtClean="0">
                <a:latin typeface="Consolas" panose="020B0609020204030204" pitchFamily="49" charset="0"/>
              </a:rPr>
              <a:t>Line |   </a:t>
            </a:r>
            <a:r>
              <a:rPr lang="en-US" sz="1200" dirty="0" err="1" smtClean="0">
                <a:latin typeface="Consolas" panose="020B0609020204030204" pitchFamily="49" charset="0"/>
              </a:rPr>
              <a:t>Cnt</a:t>
            </a:r>
            <a:r>
              <a:rPr lang="en-US" sz="1200" dirty="0" smtClean="0">
                <a:latin typeface="Consolas" panose="020B0609020204030204" pitchFamily="49" charset="0"/>
              </a:rPr>
              <a:t> |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 smtClean="0">
                <a:latin typeface="Consolas" panose="020B0609020204030204" pitchFamily="49" charset="0"/>
              </a:rPr>
              <a:t>    9|       |bool foo(</a:t>
            </a:r>
            <a:r>
              <a:rPr lang="en-US" sz="1200" dirty="0" err="1" smtClean="0">
                <a:latin typeface="Consolas" panose="020B0609020204030204" pitchFamily="49" charset="0"/>
              </a:rPr>
              <a:t>int</a:t>
            </a:r>
            <a:r>
              <a:rPr lang="en-US" sz="1200" dirty="0" smtClean="0">
                <a:latin typeface="Consolas" panose="020B0609020204030204" pitchFamily="49" charset="0"/>
              </a:rPr>
              <a:t> x, </a:t>
            </a:r>
            <a:r>
              <a:rPr lang="en-US" sz="1200" dirty="0" err="1" smtClean="0">
                <a:latin typeface="Consolas" panose="020B0609020204030204" pitchFamily="49" charset="0"/>
              </a:rPr>
              <a:t>int</a:t>
            </a:r>
            <a:r>
              <a:rPr lang="en-US" sz="1200" dirty="0" smtClean="0">
                <a:latin typeface="Consolas" panose="020B0609020204030204" pitchFamily="49" charset="0"/>
              </a:rPr>
              <a:t> y) {</a:t>
            </a:r>
            <a:endParaRPr lang="en-US" sz="1200" dirty="0"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 smtClean="0">
                <a:latin typeface="Consolas" panose="020B0609020204030204" pitchFamily="49" charset="0"/>
              </a:rPr>
              <a:t>   10|      </a:t>
            </a:r>
            <a:r>
              <a:rPr lang="en-US" sz="1200" dirty="0">
                <a:latin typeface="Consolas" panose="020B0609020204030204" pitchFamily="49" charset="0"/>
              </a:rPr>
              <a:t>4</a:t>
            </a:r>
            <a:r>
              <a:rPr lang="en-US" sz="1200" dirty="0" smtClean="0">
                <a:latin typeface="Consolas" panose="020B0609020204030204" pitchFamily="49" charset="0"/>
              </a:rPr>
              <a:t>|  </a:t>
            </a:r>
            <a:r>
              <a:rPr lang="en-US" sz="1200" dirty="0">
                <a:latin typeface="Consolas" panose="020B0609020204030204" pitchFamily="49" charset="0"/>
              </a:rPr>
              <a:t>if </a:t>
            </a:r>
            <a:r>
              <a:rPr lang="en-US" sz="1200" dirty="0" smtClean="0">
                <a:latin typeface="Consolas" panose="020B0609020204030204" pitchFamily="49" charset="0"/>
              </a:rPr>
              <a:t>(</a:t>
            </a:r>
            <a:r>
              <a:rPr lang="en-US" sz="1200" b="1" dirty="0" smtClean="0">
                <a:latin typeface="Consolas" panose="020B0609020204030204" pitchFamily="49" charset="0"/>
              </a:rPr>
              <a:t>(x &gt; 0)</a:t>
            </a:r>
            <a:r>
              <a:rPr lang="en-US" sz="1200" dirty="0" smtClean="0">
                <a:latin typeface="Consolas" panose="020B0609020204030204" pitchFamily="49" charset="0"/>
              </a:rPr>
              <a:t> &amp;&amp; </a:t>
            </a:r>
            <a:r>
              <a:rPr lang="en-US" sz="1200" b="1" dirty="0" smtClean="0">
                <a:latin typeface="Consolas" panose="020B0609020204030204" pitchFamily="49" charset="0"/>
              </a:rPr>
              <a:t>(y &gt; 0)</a:t>
            </a:r>
            <a:r>
              <a:rPr lang="en-US" sz="1200" dirty="0" smtClean="0">
                <a:latin typeface="Consolas" panose="020B0609020204030204" pitchFamily="49" charset="0"/>
              </a:rPr>
              <a:t>)</a:t>
            </a:r>
            <a:endParaRPr lang="en-US" sz="1200" dirty="0"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 smtClean="0">
                <a:latin typeface="Consolas" panose="020B0609020204030204" pitchFamily="49" charset="0"/>
              </a:rPr>
              <a:t>                               ^1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latin typeface="Consolas" panose="020B0609020204030204" pitchFamily="49" charset="0"/>
              </a:rPr>
              <a:t> </a:t>
            </a:r>
            <a:r>
              <a:rPr lang="en-US" sz="1200" dirty="0" smtClean="0">
                <a:latin typeface="Consolas" panose="020B0609020204030204" pitchFamily="49" charset="0"/>
              </a:rPr>
              <a:t>  11|      </a:t>
            </a:r>
            <a:r>
              <a:rPr lang="en-US" sz="1200" dirty="0">
                <a:latin typeface="Consolas" panose="020B0609020204030204" pitchFamily="49" charset="0"/>
              </a:rPr>
              <a:t>1</a:t>
            </a:r>
            <a:r>
              <a:rPr lang="en-US" sz="1200" dirty="0" smtClean="0">
                <a:latin typeface="Consolas" panose="020B0609020204030204" pitchFamily="49" charset="0"/>
              </a:rPr>
              <a:t>|    return true;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 smtClean="0">
                <a:latin typeface="Consolas" panose="020B0609020204030204" pitchFamily="49" charset="0"/>
              </a:rPr>
              <a:t>   12|       |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 smtClean="0">
                <a:latin typeface="Consolas" panose="020B0609020204030204" pitchFamily="49" charset="0"/>
              </a:rPr>
              <a:t>   13|      3|  return false;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 smtClean="0">
                <a:latin typeface="Consolas" panose="020B0609020204030204" pitchFamily="49" charset="0"/>
              </a:rPr>
              <a:t>   14|      </a:t>
            </a:r>
            <a:r>
              <a:rPr lang="en-US" sz="1200" dirty="0">
                <a:latin typeface="Consolas" panose="020B0609020204030204" pitchFamily="49" charset="0"/>
              </a:rPr>
              <a:t>3</a:t>
            </a:r>
            <a:r>
              <a:rPr lang="en-US" sz="1200" dirty="0" smtClean="0">
                <a:latin typeface="Consolas" panose="020B0609020204030204" pitchFamily="49" charset="0"/>
              </a:rPr>
              <a:t>|}</a:t>
            </a:r>
          </a:p>
          <a:p>
            <a:pPr marL="0" indent="0">
              <a:spcBef>
                <a:spcPts val="0"/>
              </a:spcBef>
              <a:buNone/>
            </a:pPr>
            <a:endParaRPr lang="en-US" sz="800" dirty="0" smtClean="0"/>
          </a:p>
          <a:p>
            <a:r>
              <a:rPr lang="en-US" sz="1600" dirty="0"/>
              <a:t>There are two </a:t>
            </a:r>
            <a:r>
              <a:rPr lang="en-US" sz="1600" i="1" dirty="0"/>
              <a:t>conditions</a:t>
            </a:r>
            <a:r>
              <a:rPr lang="en-US" sz="1600" dirty="0"/>
              <a:t> on line 10 that form a </a:t>
            </a:r>
            <a:r>
              <a:rPr lang="en-US" sz="1600" i="1" dirty="0"/>
              <a:t>decision</a:t>
            </a:r>
            <a:r>
              <a:rPr lang="en-US" sz="1600" dirty="0"/>
              <a:t>: </a:t>
            </a:r>
            <a:r>
              <a:rPr lang="en-US" sz="1600" b="1" dirty="0">
                <a:latin typeface="Consolas" panose="020B0609020204030204" pitchFamily="49" charset="0"/>
              </a:rPr>
              <a:t>(x &gt; 0), (y &gt; 0</a:t>
            </a:r>
            <a:r>
              <a:rPr lang="en-US" sz="1600" b="1" dirty="0" smtClean="0">
                <a:latin typeface="Consolas" panose="020B0609020204030204" pitchFamily="49" charset="0"/>
              </a:rPr>
              <a:t>)</a:t>
            </a:r>
            <a:endParaRPr lang="en-US" sz="1600" dirty="0" smtClean="0"/>
          </a:p>
          <a:p>
            <a:r>
              <a:rPr lang="en-US" sz="1600" dirty="0" smtClean="0"/>
              <a:t>Line 11 shows that “return true” was executed once</a:t>
            </a:r>
          </a:p>
          <a:p>
            <a:pPr lvl="1"/>
            <a:r>
              <a:rPr lang="en-US" sz="1400" dirty="0" smtClean="0"/>
              <a:t>What was the execution path through the control flow that </a:t>
            </a:r>
            <a:r>
              <a:rPr lang="en-US" sz="1400" i="1" dirty="0" smtClean="0"/>
              <a:t>facilitated </a:t>
            </a:r>
            <a:r>
              <a:rPr lang="en-US" sz="1400" dirty="0" smtClean="0"/>
              <a:t>this?</a:t>
            </a:r>
          </a:p>
          <a:p>
            <a:pPr lvl="1"/>
            <a:r>
              <a:rPr lang="en-US" sz="1400" dirty="0" smtClean="0"/>
              <a:t>What was the execution path through the control flow </a:t>
            </a:r>
            <a:r>
              <a:rPr lang="en-US" sz="1400" i="1" dirty="0" smtClean="0"/>
              <a:t>around</a:t>
            </a:r>
            <a:r>
              <a:rPr lang="en-US" sz="1400" dirty="0" smtClean="0"/>
              <a:t> this?</a:t>
            </a:r>
          </a:p>
          <a:p>
            <a:pPr lvl="1"/>
            <a:r>
              <a:rPr lang="en-US" sz="1400" b="1" dirty="0"/>
              <a:t>If we don’t know, </a:t>
            </a:r>
            <a:r>
              <a:rPr lang="en-US" sz="1400" b="1" i="1" dirty="0"/>
              <a:t>we can’t be sure we are executing all paths</a:t>
            </a:r>
            <a:r>
              <a:rPr lang="en-US" sz="1400" b="1" i="1" dirty="0" smtClean="0"/>
              <a:t>!</a:t>
            </a:r>
            <a:endParaRPr lang="en-US" sz="1400" b="1" dirty="0" smtClean="0"/>
          </a:p>
          <a:p>
            <a:pPr lvl="1"/>
            <a:endParaRPr lang="en-US" sz="800" dirty="0" smtClean="0"/>
          </a:p>
          <a:p>
            <a:r>
              <a:rPr lang="en-US" sz="1600" dirty="0" smtClean="0"/>
              <a:t>Branch Coverage tells us this!</a:t>
            </a:r>
            <a:endParaRPr lang="en-US" sz="1600" b="1" dirty="0" smtClean="0">
              <a:latin typeface="Consolas" panose="020B0609020204030204" pitchFamily="49" charset="0"/>
            </a:endParaRPr>
          </a:p>
          <a:p>
            <a:pPr lvl="1"/>
            <a:r>
              <a:rPr lang="en-US" sz="1400" dirty="0" smtClean="0"/>
              <a:t>How many times is each condition </a:t>
            </a:r>
            <a:r>
              <a:rPr lang="en-US" sz="1400" i="1" dirty="0" smtClean="0"/>
              <a:t>taken</a:t>
            </a:r>
            <a:r>
              <a:rPr lang="en-US" sz="1400" dirty="0" smtClean="0"/>
              <a:t> (True) or </a:t>
            </a:r>
            <a:r>
              <a:rPr lang="en-US" sz="1400" i="1" dirty="0" smtClean="0"/>
              <a:t>not taken </a:t>
            </a:r>
            <a:r>
              <a:rPr lang="en-US" sz="1400" dirty="0" smtClean="0"/>
              <a:t>(False)?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25FE2EB-7786-E042-9C80-89B37BC16B4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818832" y="931239"/>
            <a:ext cx="392286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latin typeface="Consolas" panose="020B0609020204030204" pitchFamily="49" charset="0"/>
              </a:rPr>
              <a:t>Line |   </a:t>
            </a:r>
            <a:r>
              <a:rPr lang="en-US" sz="1200" dirty="0" err="1">
                <a:latin typeface="Consolas" panose="020B0609020204030204" pitchFamily="49" charset="0"/>
              </a:rPr>
              <a:t>Cnt</a:t>
            </a:r>
            <a:r>
              <a:rPr lang="en-US" sz="1200" dirty="0">
                <a:latin typeface="Consolas" panose="020B0609020204030204" pitchFamily="49" charset="0"/>
              </a:rPr>
              <a:t> |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latin typeface="Consolas" panose="020B0609020204030204" pitchFamily="49" charset="0"/>
              </a:rPr>
              <a:t>  </a:t>
            </a:r>
            <a:r>
              <a:rPr lang="en-US" sz="1200" dirty="0" smtClean="0">
                <a:latin typeface="Consolas" panose="020B0609020204030204" pitchFamily="49" charset="0"/>
              </a:rPr>
              <a:t>  9|       </a:t>
            </a:r>
            <a:r>
              <a:rPr lang="en-US" sz="1200" dirty="0">
                <a:latin typeface="Consolas" panose="020B0609020204030204" pitchFamily="49" charset="0"/>
              </a:rPr>
              <a:t>|bool foo(</a:t>
            </a:r>
            <a:r>
              <a:rPr lang="en-US" sz="1200" dirty="0" err="1">
                <a:latin typeface="Consolas" panose="020B0609020204030204" pitchFamily="49" charset="0"/>
              </a:rPr>
              <a:t>int</a:t>
            </a:r>
            <a:r>
              <a:rPr lang="en-US" sz="1200" dirty="0">
                <a:latin typeface="Consolas" panose="020B0609020204030204" pitchFamily="49" charset="0"/>
              </a:rPr>
              <a:t> x, </a:t>
            </a:r>
            <a:r>
              <a:rPr lang="en-US" sz="1200" dirty="0" err="1">
                <a:latin typeface="Consolas" panose="020B0609020204030204" pitchFamily="49" charset="0"/>
              </a:rPr>
              <a:t>int</a:t>
            </a:r>
            <a:r>
              <a:rPr lang="en-US" sz="1200" dirty="0">
                <a:latin typeface="Consolas" panose="020B0609020204030204" pitchFamily="49" charset="0"/>
              </a:rPr>
              <a:t> y)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latin typeface="Consolas" panose="020B0609020204030204" pitchFamily="49" charset="0"/>
              </a:rPr>
              <a:t>   </a:t>
            </a:r>
            <a:r>
              <a:rPr lang="en-US" sz="1200" dirty="0" smtClean="0">
                <a:latin typeface="Consolas" panose="020B0609020204030204" pitchFamily="49" charset="0"/>
              </a:rPr>
              <a:t>10|      </a:t>
            </a:r>
            <a:r>
              <a:rPr lang="en-US" sz="1200" dirty="0">
                <a:latin typeface="Consolas" panose="020B0609020204030204" pitchFamily="49" charset="0"/>
              </a:rPr>
              <a:t>4|{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latin typeface="Consolas" panose="020B0609020204030204" pitchFamily="49" charset="0"/>
              </a:rPr>
              <a:t>   </a:t>
            </a:r>
            <a:r>
              <a:rPr lang="en-US" sz="1200" dirty="0" smtClean="0">
                <a:latin typeface="Consolas" panose="020B0609020204030204" pitchFamily="49" charset="0"/>
              </a:rPr>
              <a:t>11|      </a:t>
            </a:r>
            <a:r>
              <a:rPr lang="en-US" sz="1200" dirty="0">
                <a:latin typeface="Consolas" panose="020B0609020204030204" pitchFamily="49" charset="0"/>
              </a:rPr>
              <a:t>4|  return ((x &gt; 0) &amp;&amp; (y &gt; 0));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latin typeface="Consolas" panose="020B0609020204030204" pitchFamily="49" charset="0"/>
              </a:rPr>
              <a:t>  </a:t>
            </a:r>
            <a:r>
              <a:rPr lang="en-US" sz="1200" dirty="0" smtClean="0">
                <a:latin typeface="Consolas" panose="020B0609020204030204" pitchFamily="49" charset="0"/>
              </a:rPr>
              <a:t>                                 ^1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200" dirty="0">
                <a:latin typeface="Consolas" panose="020B0609020204030204" pitchFamily="49" charset="0"/>
              </a:rPr>
              <a:t> </a:t>
            </a:r>
            <a:r>
              <a:rPr lang="en-US" sz="1200" dirty="0" smtClean="0">
                <a:latin typeface="Consolas" panose="020B0609020204030204" pitchFamily="49" charset="0"/>
              </a:rPr>
              <a:t>  12|      </a:t>
            </a:r>
            <a:r>
              <a:rPr lang="en-US" sz="1200" dirty="0">
                <a:latin typeface="Consolas" panose="020B0609020204030204" pitchFamily="49" charset="0"/>
              </a:rPr>
              <a:t>4</a:t>
            </a:r>
            <a:r>
              <a:rPr lang="en-US" sz="1200" dirty="0" smtClean="0">
                <a:latin typeface="Consolas" panose="020B0609020204030204" pitchFamily="49" charset="0"/>
              </a:rPr>
              <a:t>|}</a:t>
            </a:r>
            <a:endParaRPr lang="en-US" sz="12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5397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FCF97D-FC91-AE4B-905A-5EF7F031D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LLVM Coverage Visualization + Branch Coverage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25FE2EB-7786-E042-9C80-89B37BC16B4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E89DC37B-8BFD-934D-AB5E-BF64C3AB4442}"/>
              </a:ext>
            </a:extLst>
          </p:cNvPr>
          <p:cNvSpPr txBox="1">
            <a:spLocks/>
          </p:cNvSpPr>
          <p:nvPr/>
        </p:nvSpPr>
        <p:spPr bwMode="auto">
          <a:xfrm>
            <a:off x="481736" y="748634"/>
            <a:ext cx="4329976" cy="45264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marL="189124" indent="-189124" algn="l" rtl="0" eaLnBrk="0" fontAlgn="base" hangingPunct="0">
              <a:spcBef>
                <a:spcPts val="667"/>
              </a:spcBef>
              <a:spcAft>
                <a:spcPct val="0"/>
              </a:spcAft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78763" indent="-194416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2pPr>
            <a:lvl3pPr marL="711530" indent="-137548" algn="l" rtl="0" eaLnBrk="0" fontAlgn="base" hangingPunct="0">
              <a:spcBef>
                <a:spcPct val="15000"/>
              </a:spcBef>
              <a:spcAft>
                <a:spcPct val="0"/>
              </a:spcAft>
              <a:buChar char="•"/>
              <a:defRPr sz="1500">
                <a:solidFill>
                  <a:schemeClr val="tx1"/>
                </a:solidFill>
                <a:latin typeface="+mn-lt"/>
              </a:defRPr>
            </a:lvl3pPr>
            <a:lvl4pPr marL="1001168" indent="-194416" algn="l" rtl="0" eaLnBrk="0" fontAlgn="base" hangingPunct="0">
              <a:spcBef>
                <a:spcPct val="5000"/>
              </a:spcBef>
              <a:spcAft>
                <a:spcPct val="0"/>
              </a:spcAft>
              <a:buChar char="–"/>
              <a:defRPr sz="1500">
                <a:solidFill>
                  <a:schemeClr val="tx1"/>
                </a:solidFill>
                <a:latin typeface="+mn-lt"/>
              </a:defRPr>
            </a:lvl4pPr>
            <a:lvl5pPr marL="1240546" indent="-144163" algn="l" rtl="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+mn-lt"/>
              </a:defRPr>
            </a:lvl5pPr>
            <a:lvl6pPr marL="1621441" indent="-144163" algn="l" rtl="0" fontAlgn="base">
              <a:spcBef>
                <a:spcPct val="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+mn-lt"/>
              </a:defRPr>
            </a:lvl6pPr>
            <a:lvl7pPr marL="2002336" indent="-144163" algn="l" rtl="0" fontAlgn="base">
              <a:spcBef>
                <a:spcPct val="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+mn-lt"/>
              </a:defRPr>
            </a:lvl7pPr>
            <a:lvl8pPr marL="2383230" indent="-144163" algn="l" rtl="0" fontAlgn="base">
              <a:spcBef>
                <a:spcPct val="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+mn-lt"/>
              </a:defRPr>
            </a:lvl8pPr>
            <a:lvl9pPr marL="2764124" indent="-144163" algn="l" rtl="0" fontAlgn="base">
              <a:spcBef>
                <a:spcPct val="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dirty="0" smtClean="0"/>
              <a:t>LLVM Coverage Utility (</a:t>
            </a:r>
            <a:r>
              <a:rPr lang="en-US" dirty="0" err="1" smtClean="0"/>
              <a:t>llvm-cov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xmlns="" id="{E89DC37B-8BFD-934D-AB5E-BF64C3AB4442}"/>
              </a:ext>
            </a:extLst>
          </p:cNvPr>
          <p:cNvSpPr txBox="1">
            <a:spLocks/>
          </p:cNvSpPr>
          <p:nvPr/>
        </p:nvSpPr>
        <p:spPr bwMode="auto">
          <a:xfrm>
            <a:off x="4643336" y="741582"/>
            <a:ext cx="4242374" cy="4493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marL="189124" indent="-189124" algn="l" rtl="0" eaLnBrk="0" fontAlgn="base" hangingPunct="0">
              <a:spcBef>
                <a:spcPts val="667"/>
              </a:spcBef>
              <a:spcAft>
                <a:spcPct val="0"/>
              </a:spcAft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78763" indent="-194416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2pPr>
            <a:lvl3pPr marL="711530" indent="-137548" algn="l" rtl="0" eaLnBrk="0" fontAlgn="base" hangingPunct="0">
              <a:spcBef>
                <a:spcPct val="15000"/>
              </a:spcBef>
              <a:spcAft>
                <a:spcPct val="0"/>
              </a:spcAft>
              <a:buChar char="•"/>
              <a:defRPr sz="1500">
                <a:solidFill>
                  <a:schemeClr val="tx1"/>
                </a:solidFill>
                <a:latin typeface="+mn-lt"/>
              </a:defRPr>
            </a:lvl3pPr>
            <a:lvl4pPr marL="1001168" indent="-194416" algn="l" rtl="0" eaLnBrk="0" fontAlgn="base" hangingPunct="0">
              <a:spcBef>
                <a:spcPct val="5000"/>
              </a:spcBef>
              <a:spcAft>
                <a:spcPct val="0"/>
              </a:spcAft>
              <a:buChar char="–"/>
              <a:defRPr sz="1500">
                <a:solidFill>
                  <a:schemeClr val="tx1"/>
                </a:solidFill>
                <a:latin typeface="+mn-lt"/>
              </a:defRPr>
            </a:lvl4pPr>
            <a:lvl5pPr marL="1240546" indent="-144163" algn="l" rtl="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+mn-lt"/>
              </a:defRPr>
            </a:lvl5pPr>
            <a:lvl6pPr marL="1621441" indent="-144163" algn="l" rtl="0" fontAlgn="base">
              <a:spcBef>
                <a:spcPct val="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+mn-lt"/>
              </a:defRPr>
            </a:lvl6pPr>
            <a:lvl7pPr marL="2002336" indent="-144163" algn="l" rtl="0" fontAlgn="base">
              <a:spcBef>
                <a:spcPct val="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+mn-lt"/>
              </a:defRPr>
            </a:lvl7pPr>
            <a:lvl8pPr marL="2383230" indent="-144163" algn="l" rtl="0" fontAlgn="base">
              <a:spcBef>
                <a:spcPct val="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+mn-lt"/>
              </a:defRPr>
            </a:lvl8pPr>
            <a:lvl9pPr marL="2764124" indent="-144163" algn="l" rtl="0" fontAlgn="base">
              <a:spcBef>
                <a:spcPct val="0"/>
              </a:spcBef>
              <a:spcAft>
                <a:spcPct val="0"/>
              </a:spcAft>
              <a:buChar char="»"/>
              <a:defRPr sz="13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 smtClean="0">
                <a:sym typeface="Wingdings" panose="05000000000000000000" pitchFamily="2" charset="2"/>
              </a:rPr>
              <a:t>Text (</a:t>
            </a:r>
            <a:r>
              <a:rPr lang="en-US" kern="0" dirty="0" err="1" smtClean="0">
                <a:sym typeface="Wingdings" panose="05000000000000000000" pitchFamily="2" charset="2"/>
              </a:rPr>
              <a:t>llvm-cov</a:t>
            </a:r>
            <a:r>
              <a:rPr lang="en-US" kern="0" dirty="0" smtClean="0">
                <a:sym typeface="Wingdings" panose="05000000000000000000" pitchFamily="2" charset="2"/>
              </a:rPr>
              <a:t>)</a:t>
            </a:r>
            <a:endParaRPr lang="en-US" sz="1600" kern="0" dirty="0" smtClean="0">
              <a:sym typeface="Wingdings" panose="05000000000000000000" pitchFamily="2" charset="2"/>
            </a:endParaRPr>
          </a:p>
        </p:txBody>
      </p:sp>
      <p:pic>
        <p:nvPicPr>
          <p:cNvPr id="9" name="Picture 2" descr="C:\Users\a0216276\Desktop\LLVMDev\TechTalk\llvm_repor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014" y="2730154"/>
            <a:ext cx="7219950" cy="1971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406385" y="1162682"/>
            <a:ext cx="4333875" cy="1466672"/>
            <a:chOff x="4575751" y="1010006"/>
            <a:chExt cx="4333875" cy="1466672"/>
          </a:xfrm>
        </p:grpSpPr>
        <p:pic>
          <p:nvPicPr>
            <p:cNvPr id="14" name="Picture 3" descr="C:\Users\a0216276\Desktop\LLVMDev\TechTalk\llvmhtml_br1_0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85277" y="1010006"/>
              <a:ext cx="4200525" cy="1428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4" descr="C:\Users\a0216276\Desktop\LLVMDev\TechTalk\llvmhtml_br1.jp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5751" y="1162228"/>
              <a:ext cx="4333875" cy="1314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TextBox 2"/>
          <p:cNvSpPr txBox="1"/>
          <p:nvPr/>
        </p:nvSpPr>
        <p:spPr>
          <a:xfrm>
            <a:off x="4883051" y="1119482"/>
            <a:ext cx="3005951" cy="16312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000" dirty="0" smtClean="0">
                <a:latin typeface="Consolas" panose="020B0609020204030204" pitchFamily="49" charset="0"/>
              </a:rPr>
              <a:t>    9</a:t>
            </a:r>
            <a:r>
              <a:rPr lang="en-US" sz="1000" dirty="0">
                <a:latin typeface="Consolas" panose="020B0609020204030204" pitchFamily="49" charset="0"/>
              </a:rPr>
              <a:t>|      2|bool foo (</a:t>
            </a:r>
            <a:r>
              <a:rPr lang="en-US" sz="1000" dirty="0" err="1">
                <a:latin typeface="Consolas" panose="020B0609020204030204" pitchFamily="49" charset="0"/>
              </a:rPr>
              <a:t>int</a:t>
            </a:r>
            <a:r>
              <a:rPr lang="en-US" sz="1000" dirty="0">
                <a:latin typeface="Consolas" panose="020B0609020204030204" pitchFamily="49" charset="0"/>
              </a:rPr>
              <a:t> x, </a:t>
            </a:r>
            <a:r>
              <a:rPr lang="en-US" sz="1000" dirty="0" err="1">
                <a:latin typeface="Consolas" panose="020B0609020204030204" pitchFamily="49" charset="0"/>
              </a:rPr>
              <a:t>int</a:t>
            </a:r>
            <a:r>
              <a:rPr lang="en-US" sz="1000" dirty="0">
                <a:latin typeface="Consolas" panose="020B0609020204030204" pitchFamily="49" charset="0"/>
              </a:rPr>
              <a:t> y) {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   10|      2|  if ((x &gt; 0) &amp;&amp; (y &gt; 0))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  ------------------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  |  Branch (10:7): [True: 1, False: 1]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  |  Branch (10:18): [True: 0, False: 1]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  ------------------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   11|      0|    return true;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   12|      2|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   13|      2|  return false;</a:t>
            </a:r>
          </a:p>
          <a:p>
            <a:r>
              <a:rPr lang="en-US" sz="1000" dirty="0">
                <a:latin typeface="Consolas" panose="020B0609020204030204" pitchFamily="49" charset="0"/>
              </a:rPr>
              <a:t>   14|      2</a:t>
            </a:r>
            <a:r>
              <a:rPr lang="en-US" sz="1000" dirty="0" smtClean="0">
                <a:latin typeface="Consolas" panose="020B0609020204030204" pitchFamily="49" charset="0"/>
              </a:rPr>
              <a:t>|}</a:t>
            </a:r>
          </a:p>
        </p:txBody>
      </p:sp>
    </p:spTree>
    <p:extLst>
      <p:ext uri="{BB962C8B-B14F-4D97-AF65-F5344CB8AC3E}">
        <p14:creationId xmlns:p14="http://schemas.microsoft.com/office/powerpoint/2010/main" val="4066650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BFCF97D-FC91-AE4B-905A-5EF7F031D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Goal: Ensure 100% Branch Coverage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89DC37B-8BFD-934D-AB5E-BF64C3AB4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378" y="947728"/>
            <a:ext cx="8467725" cy="916936"/>
          </a:xfrm>
        </p:spPr>
        <p:txBody>
          <a:bodyPr/>
          <a:lstStyle/>
          <a:p>
            <a:r>
              <a:rPr lang="en-US" dirty="0" smtClean="0"/>
              <a:t>C </a:t>
            </a:r>
            <a:r>
              <a:rPr lang="en-US" i="1" dirty="0" smtClean="0"/>
              <a:t>short-circuit semantics </a:t>
            </a:r>
            <a:r>
              <a:rPr lang="en-US" dirty="0" smtClean="0"/>
              <a:t>on logical operators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esting all individual conditions </a:t>
            </a:r>
            <a:r>
              <a:rPr lang="en-US" i="1" dirty="0" smtClean="0"/>
              <a:t>also tests corresponding decisions</a:t>
            </a:r>
            <a:endParaRPr lang="en-US" sz="7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25FE2EB-7786-E042-9C80-89B37BC16B4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290352" y="2019993"/>
            <a:ext cx="23936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Consolas" panose="020B0609020204030204" pitchFamily="49" charset="0"/>
              </a:rPr>
              <a:t>f</a:t>
            </a:r>
            <a:r>
              <a:rPr lang="en-US" sz="1200" b="1" dirty="0" smtClean="0">
                <a:latin typeface="Consolas" panose="020B0609020204030204" pitchFamily="49" charset="0"/>
              </a:rPr>
              <a:t>oo(1, 0): </a:t>
            </a:r>
            <a:r>
              <a:rPr lang="en-US" sz="1200" dirty="0" smtClean="0">
                <a:latin typeface="Consolas" panose="020B0609020204030204" pitchFamily="49" charset="0"/>
              </a:rPr>
              <a:t>(x &gt; 0) = </a:t>
            </a:r>
            <a:r>
              <a:rPr lang="en-US" sz="1200" b="1" dirty="0" smtClean="0">
                <a:latin typeface="Consolas" panose="020B0609020204030204" pitchFamily="49" charset="0"/>
              </a:rPr>
              <a:t>true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 </a:t>
            </a:r>
            <a:r>
              <a:rPr lang="en-US" sz="1200" dirty="0" smtClean="0">
                <a:latin typeface="Consolas" panose="020B0609020204030204" pitchFamily="49" charset="0"/>
              </a:rPr>
              <a:t>          (y &gt; 0) = </a:t>
            </a:r>
            <a:r>
              <a:rPr lang="en-US" sz="1200" b="1" dirty="0" smtClean="0">
                <a:latin typeface="Consolas" panose="020B0609020204030204" pitchFamily="49" charset="0"/>
              </a:rPr>
              <a:t>false</a:t>
            </a:r>
          </a:p>
          <a:p>
            <a:r>
              <a:rPr lang="en-US" sz="1200" dirty="0" smtClean="0">
                <a:latin typeface="Consolas" panose="020B0609020204030204" pitchFamily="49" charset="0"/>
              </a:rPr>
              <a:t>(x &gt; 0) &amp;&amp; (y &gt; 0) = </a:t>
            </a:r>
            <a:r>
              <a:rPr lang="en-US" sz="1200" b="1" dirty="0" smtClean="0">
                <a:latin typeface="Consolas" panose="020B0609020204030204" pitchFamily="49" charset="0"/>
              </a:rPr>
              <a:t>false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90352" y="2865829"/>
            <a:ext cx="32319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Consolas" panose="020B0609020204030204" pitchFamily="49" charset="0"/>
              </a:rPr>
              <a:t>foo(0, 1): </a:t>
            </a:r>
            <a:r>
              <a:rPr lang="en-US" sz="1200" dirty="0" smtClean="0">
                <a:latin typeface="Consolas" panose="020B0609020204030204" pitchFamily="49" charset="0"/>
              </a:rPr>
              <a:t>(x &gt; 0) = </a:t>
            </a:r>
            <a:r>
              <a:rPr lang="en-US" sz="1200" b="1" dirty="0" smtClean="0">
                <a:latin typeface="Consolas" panose="020B0609020204030204" pitchFamily="49" charset="0"/>
              </a:rPr>
              <a:t>false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	</a:t>
            </a:r>
            <a:r>
              <a:rPr lang="en-US" sz="1200" dirty="0" smtClean="0">
                <a:latin typeface="Consolas" panose="020B0609020204030204" pitchFamily="49" charset="0"/>
              </a:rPr>
              <a:t>(y &gt; 0) = … not executed!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(x &gt; 0) &amp;&amp; (y &gt; 0) = </a:t>
            </a:r>
            <a:r>
              <a:rPr lang="en-US" sz="1200" b="1" dirty="0" smtClean="0">
                <a:latin typeface="Consolas" panose="020B0609020204030204" pitchFamily="49" charset="0"/>
              </a:rPr>
              <a:t>false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90352" y="3741298"/>
            <a:ext cx="23086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Consolas" panose="020B0609020204030204" pitchFamily="49" charset="0"/>
              </a:rPr>
              <a:t>foo(1, 1): </a:t>
            </a:r>
            <a:r>
              <a:rPr lang="en-US" sz="1200" dirty="0" smtClean="0">
                <a:latin typeface="Consolas" panose="020B0609020204030204" pitchFamily="49" charset="0"/>
              </a:rPr>
              <a:t>(x &gt; 0) = </a:t>
            </a:r>
            <a:r>
              <a:rPr lang="en-US" sz="1200" b="1" dirty="0" smtClean="0">
                <a:latin typeface="Consolas" panose="020B0609020204030204" pitchFamily="49" charset="0"/>
              </a:rPr>
              <a:t>true</a:t>
            </a:r>
          </a:p>
          <a:p>
            <a:r>
              <a:rPr lang="en-US" sz="1200" dirty="0" smtClean="0">
                <a:latin typeface="Consolas" panose="020B0609020204030204" pitchFamily="49" charset="0"/>
              </a:rPr>
              <a:t>           (y &gt; 0) = </a:t>
            </a:r>
            <a:r>
              <a:rPr lang="en-US" sz="1200" b="1" dirty="0" smtClean="0">
                <a:latin typeface="Consolas" panose="020B0609020204030204" pitchFamily="49" charset="0"/>
              </a:rPr>
              <a:t>true</a:t>
            </a:r>
          </a:p>
          <a:p>
            <a:r>
              <a:rPr lang="en-US" sz="1200" dirty="0">
                <a:latin typeface="Consolas" panose="020B0609020204030204" pitchFamily="49" charset="0"/>
              </a:rPr>
              <a:t>(x &gt; 0) &amp;&amp; (y &gt; 0) = </a:t>
            </a:r>
            <a:r>
              <a:rPr lang="en-US" sz="1200" b="1" dirty="0" smtClean="0">
                <a:latin typeface="Consolas" panose="020B0609020204030204" pitchFamily="49" charset="0"/>
              </a:rPr>
              <a:t>true</a:t>
            </a:r>
            <a:endParaRPr lang="en-US" sz="1200" b="1" dirty="0">
              <a:latin typeface="Consolas" panose="020B0609020204030204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0306" y="2287606"/>
            <a:ext cx="4173967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400" dirty="0" smtClean="0">
                <a:latin typeface="Consolas" panose="020B0609020204030204" pitchFamily="49" charset="0"/>
              </a:rPr>
              <a:t>bool foo(</a:t>
            </a:r>
            <a:r>
              <a:rPr lang="en-US" sz="1400" dirty="0" err="1" smtClean="0">
                <a:latin typeface="Consolas" panose="020B0609020204030204" pitchFamily="49" charset="0"/>
              </a:rPr>
              <a:t>int</a:t>
            </a:r>
            <a:r>
              <a:rPr lang="en-US" sz="1400" dirty="0" smtClean="0">
                <a:latin typeface="Consolas" panose="020B0609020204030204" pitchFamily="49" charset="0"/>
              </a:rPr>
              <a:t> x, </a:t>
            </a:r>
            <a:r>
              <a:rPr lang="en-US" sz="1400" dirty="0" err="1" smtClean="0">
                <a:latin typeface="Consolas" panose="020B0609020204030204" pitchFamily="49" charset="0"/>
              </a:rPr>
              <a:t>int</a:t>
            </a:r>
            <a:r>
              <a:rPr lang="en-US" sz="1400" dirty="0" smtClean="0">
                <a:latin typeface="Consolas" panose="020B0609020204030204" pitchFamily="49" charset="0"/>
              </a:rPr>
              <a:t> y)</a:t>
            </a:r>
            <a:r>
              <a:rPr lang="en-US" sz="1400" dirty="0">
                <a:latin typeface="Consolas" panose="020B0609020204030204" pitchFamily="49" charset="0"/>
              </a:rPr>
              <a:t> </a:t>
            </a:r>
            <a:r>
              <a:rPr lang="en-US" sz="1400" dirty="0" smtClean="0">
                <a:latin typeface="Consolas" panose="020B0609020204030204" pitchFamily="49" charset="0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 smtClean="0">
                <a:latin typeface="Consolas" panose="020B0609020204030204" pitchFamily="49" charset="0"/>
              </a:rPr>
              <a:t>  </a:t>
            </a:r>
            <a:r>
              <a:rPr lang="en-US" sz="1400" dirty="0">
                <a:latin typeface="Consolas" panose="020B0609020204030204" pitchFamily="49" charset="0"/>
              </a:rPr>
              <a:t>if ((x &gt; 0) &amp;&amp; (y &gt; 0))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 smtClean="0">
                <a:latin typeface="Consolas" panose="020B0609020204030204" pitchFamily="49" charset="0"/>
              </a:rPr>
              <a:t>    </a:t>
            </a:r>
            <a:r>
              <a:rPr lang="en-US" sz="1400" dirty="0">
                <a:latin typeface="Consolas" panose="020B0609020204030204" pitchFamily="49" charset="0"/>
              </a:rPr>
              <a:t>return true</a:t>
            </a:r>
            <a:r>
              <a:rPr lang="en-US" sz="1400" dirty="0" smtClean="0">
                <a:latin typeface="Consolas" panose="020B06090202040302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 dirty="0"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 smtClean="0">
                <a:latin typeface="Consolas" panose="020B0609020204030204" pitchFamily="49" charset="0"/>
              </a:rPr>
              <a:t>  </a:t>
            </a:r>
            <a:r>
              <a:rPr lang="en-US" sz="1400" dirty="0">
                <a:latin typeface="Consolas" panose="020B0609020204030204" pitchFamily="49" charset="0"/>
              </a:rPr>
              <a:t>return false;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 smtClean="0">
                <a:latin typeface="Consolas" panose="020B0609020204030204" pitchFamily="49" charset="0"/>
              </a:rPr>
              <a:t>}</a:t>
            </a:r>
            <a:endParaRPr lang="en-US" sz="1400" dirty="0">
              <a:latin typeface="Consolas" panose="020B0609020204030204" pitchFamily="49" charset="0"/>
            </a:endParaRP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547407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0" indent="0" algn="ctr">
              <a:buNone/>
            </a:pPr>
            <a:endParaRPr lang="en-US" sz="2400" dirty="0" smtClean="0"/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3200" dirty="0" smtClean="0"/>
              <a:t>How is Branch </a:t>
            </a:r>
            <a:r>
              <a:rPr lang="en-US" sz="3200" dirty="0"/>
              <a:t>C</a:t>
            </a:r>
            <a:r>
              <a:rPr lang="en-US" sz="3200" dirty="0" smtClean="0"/>
              <a:t>overage implemented?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55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4A4A4"/>
      </a:accent2>
      <a:accent3>
        <a:srgbClr val="117788"/>
      </a:accent3>
      <a:accent4>
        <a:srgbClr val="404040"/>
      </a:accent4>
      <a:accent5>
        <a:srgbClr val="4ABED4"/>
      </a:accent5>
      <a:accent6>
        <a:srgbClr val="7F7F7F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25642</TotalTime>
  <Words>2606</Words>
  <Application>Microsoft Office PowerPoint</Application>
  <PresentationFormat>On-screen Show (16:9)</PresentationFormat>
  <Paragraphs>462</Paragraphs>
  <Slides>23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FinalPowerpoint</vt:lpstr>
      <vt:lpstr>Branch Coverage: Squeezing more out of  LLVM Source-based Code Coverage</vt:lpstr>
      <vt:lpstr>What is Source-based Code Coverage?</vt:lpstr>
      <vt:lpstr>Basic Phases (High Level)</vt:lpstr>
      <vt:lpstr>Counter Region Mapping and Instrumentation</vt:lpstr>
      <vt:lpstr>LLVM Coverage Visualization</vt:lpstr>
      <vt:lpstr>Why is branch Coverage Important?</vt:lpstr>
      <vt:lpstr>LLVM Coverage Visualization + Branch Coverage</vt:lpstr>
      <vt:lpstr>Goal: Ensure 100% Branch Coverage</vt:lpstr>
      <vt:lpstr>PowerPoint Presentation</vt:lpstr>
      <vt:lpstr>Clang Source Region Creation</vt:lpstr>
      <vt:lpstr>CounterMappingRegion</vt:lpstr>
      <vt:lpstr>Counter Region Mapping (clang)</vt:lpstr>
      <vt:lpstr>Clang Counter Instrumentation</vt:lpstr>
      <vt:lpstr>Counter Instrumentation for Logical Operators</vt:lpstr>
      <vt:lpstr>Data Visualization</vt:lpstr>
      <vt:lpstr>Visualization (llvm-cov)</vt:lpstr>
      <vt:lpstr>Visualization (llvm-cov) SubViews</vt:lpstr>
      <vt:lpstr>Branch Coverage Future Optimizations</vt:lpstr>
      <vt:lpstr>What’s Next: MC/DC</vt:lpstr>
      <vt:lpstr>Observations on GCC Branch Coverage</vt:lpstr>
      <vt:lpstr>GCC vs. LLVM</vt:lpstr>
      <vt:lpstr>Current State of LLVM Branch Coverage</vt:lpstr>
      <vt:lpstr>PowerPoint Presentation</vt:lpstr>
    </vt:vector>
  </TitlesOfParts>
  <Company>Texas Instruments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Here</dc:title>
  <dc:creator>k-drews@ti.com</dc:creator>
  <cp:lastModifiedBy>Phipps, Alan</cp:lastModifiedBy>
  <cp:revision>771</cp:revision>
  <dcterms:created xsi:type="dcterms:W3CDTF">2007-12-19T20:51:45Z</dcterms:created>
  <dcterms:modified xsi:type="dcterms:W3CDTF">2020-09-13T18:22:07Z</dcterms:modified>
</cp:coreProperties>
</file>