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7"/>
  </p:notesMasterIdLst>
  <p:handoutMasterIdLst>
    <p:handoutMasterId r:id="rId38"/>
  </p:handoutMasterIdLst>
  <p:sldIdLst>
    <p:sldId id="261" r:id="rId2"/>
    <p:sldId id="272" r:id="rId3"/>
    <p:sldId id="364" r:id="rId4"/>
    <p:sldId id="394" r:id="rId5"/>
    <p:sldId id="367" r:id="rId6"/>
    <p:sldId id="371" r:id="rId7"/>
    <p:sldId id="368" r:id="rId8"/>
    <p:sldId id="395" r:id="rId9"/>
    <p:sldId id="329" r:id="rId10"/>
    <p:sldId id="358" r:id="rId11"/>
    <p:sldId id="359" r:id="rId12"/>
    <p:sldId id="360" r:id="rId13"/>
    <p:sldId id="369" r:id="rId14"/>
    <p:sldId id="363" r:id="rId15"/>
    <p:sldId id="374" r:id="rId16"/>
    <p:sldId id="362" r:id="rId17"/>
    <p:sldId id="375" r:id="rId18"/>
    <p:sldId id="378" r:id="rId19"/>
    <p:sldId id="376" r:id="rId20"/>
    <p:sldId id="379" r:id="rId21"/>
    <p:sldId id="380" r:id="rId22"/>
    <p:sldId id="381" r:id="rId23"/>
    <p:sldId id="388" r:id="rId24"/>
    <p:sldId id="382" r:id="rId25"/>
    <p:sldId id="391" r:id="rId26"/>
    <p:sldId id="385" r:id="rId27"/>
    <p:sldId id="386" r:id="rId28"/>
    <p:sldId id="387" r:id="rId29"/>
    <p:sldId id="389" r:id="rId30"/>
    <p:sldId id="392" r:id="rId31"/>
    <p:sldId id="384" r:id="rId32"/>
    <p:sldId id="393" r:id="rId33"/>
    <p:sldId id="390" r:id="rId34"/>
    <p:sldId id="341" r:id="rId35"/>
    <p:sldId id="324" r:id="rId3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BC89EF96-8CEA-46FF-86C4-4CE0E7609802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4265" autoAdjust="0"/>
    <p:restoredTop sz="94706" autoAdjust="0"/>
  </p:normalViewPr>
  <p:slideViewPr>
    <p:cSldViewPr snapToGrid="0">
      <p:cViewPr varScale="1">
        <p:scale>
          <a:sx n="90" d="100"/>
          <a:sy n="90" d="100"/>
        </p:scale>
        <p:origin x="96" y="174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2" d="100"/>
          <a:sy n="82" d="100"/>
        </p:scale>
        <p:origin x="3852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041DB8-B66F-4DC8-A96E-33677E0F90FF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04A0D4-B89B-4ADD-AF9E-38636B40EE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3891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B49C4A-65AC-492D-9701-81B46C3AD0E4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869989-EB00-4EE7-BCB5-25BDC5BB29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6361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0199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01081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12751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12751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12751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12751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12751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12751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12751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12751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1275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183D3067-7AB0-45AC-9B32-77B64B13A4E7}" type="slidenum">
              <a:rPr lang="en-US" smtClean="0"/>
              <a:t>4</a:t>
            </a:fld>
            <a:endParaRPr lang="en-US"/>
          </a:p>
        </p:txBody>
      </p:sp>
      <p:sp>
        <p:nvSpPr>
          <p:cNvPr id="2" name="Freeform: Shape 1"/>
          <p:cNvSpPr/>
          <p:nvPr/>
        </p:nvSpPr>
        <p:spPr>
          <a:xfrm>
            <a:off x="4398840" y="9555120"/>
            <a:ext cx="3359160" cy="4888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215640" marR="0" lvl="0" indent="-199800" algn="r" rtl="0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27D38C76-7B3E-47D5-8E41-BA85104E50EE}" type="slidenum">
              <a:t>4</a:t>
            </a:fld>
            <a:endParaRPr lang="en-US" sz="1400" b="0" i="0" u="none" strike="noStrike" kern="1200">
              <a:ln>
                <a:noFill/>
              </a:ln>
              <a:solidFill>
                <a:srgbClr val="000000"/>
              </a:solidFill>
              <a:latin typeface="Times New Roman" pitchFamily="18"/>
              <a:ea typeface="SimSun" pitchFamily="2"/>
              <a:cs typeface="Tahoma" pitchFamily="2"/>
            </a:endParaRPr>
          </a:p>
        </p:txBody>
      </p:sp>
      <p:sp>
        <p:nvSpPr>
          <p:cNvPr id="3" name="Freeform: Shape 2"/>
          <p:cNvSpPr/>
          <p:nvPr/>
        </p:nvSpPr>
        <p:spPr>
          <a:xfrm>
            <a:off x="4398840" y="9555120"/>
            <a:ext cx="3360960" cy="4906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215640" marR="0" lvl="0" indent="-199800" algn="r" rtl="0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89EB289-E415-47BC-985A-CF3D6BF352BD}" type="slidenum">
              <a:t>4</a:t>
            </a:fld>
            <a:endParaRPr lang="en-US" sz="1400" b="0" i="0" u="none" strike="noStrike" kern="1200">
              <a:ln>
                <a:noFill/>
              </a:ln>
              <a:solidFill>
                <a:srgbClr val="000000"/>
              </a:solidFill>
              <a:latin typeface="Times New Roman" pitchFamily="18"/>
              <a:ea typeface="SimSun" pitchFamily="2"/>
              <a:cs typeface="Tahoma" pitchFamily="2"/>
            </a:endParaRPr>
          </a:p>
        </p:txBody>
      </p:sp>
      <p:sp>
        <p:nvSpPr>
          <p:cNvPr id="4" name="Freeform: Shape 3"/>
          <p:cNvSpPr/>
          <p:nvPr/>
        </p:nvSpPr>
        <p:spPr>
          <a:xfrm>
            <a:off x="4398840" y="9555120"/>
            <a:ext cx="3364200" cy="49392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215640" marR="0" lvl="0" indent="-199800" algn="r" rtl="0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3C2B1D0E-A1AB-424D-9612-CE18C7FC8E36}" type="slidenum">
              <a:t>4</a:t>
            </a:fld>
            <a:endParaRPr lang="en-US" sz="1400" b="0" i="0" u="none" strike="noStrike" kern="1200">
              <a:ln>
                <a:noFill/>
              </a:ln>
              <a:solidFill>
                <a:srgbClr val="000000"/>
              </a:solidFill>
              <a:latin typeface="Times New Roman" pitchFamily="18"/>
              <a:ea typeface="SimSun" pitchFamily="2"/>
              <a:cs typeface="Tahoma" pitchFamily="2"/>
            </a:endParaRPr>
          </a:p>
        </p:txBody>
      </p:sp>
      <p:sp>
        <p:nvSpPr>
          <p:cNvPr id="5" name="Freeform: Shape 4"/>
          <p:cNvSpPr/>
          <p:nvPr/>
        </p:nvSpPr>
        <p:spPr>
          <a:xfrm>
            <a:off x="4398840" y="9555120"/>
            <a:ext cx="3368880" cy="4986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215640" marR="0" lvl="0" indent="-199800" algn="r" rtl="0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C4482539-5C9E-4C37-87C5-6D1F8C94BE43}" type="slidenum">
              <a:t>4</a:t>
            </a:fld>
            <a:endParaRPr lang="en-US" sz="1400" b="0" i="0" u="none" strike="noStrike" kern="1200">
              <a:ln>
                <a:noFill/>
              </a:ln>
              <a:solidFill>
                <a:srgbClr val="000000"/>
              </a:solidFill>
              <a:latin typeface="Times New Roman" pitchFamily="18"/>
              <a:ea typeface="SimSun" pitchFamily="2"/>
              <a:cs typeface="Tahoma" pitchFamily="2"/>
            </a:endParaRPr>
          </a:p>
        </p:txBody>
      </p:sp>
      <p:sp>
        <p:nvSpPr>
          <p:cNvPr id="6" name="Freeform: Shape 5"/>
          <p:cNvSpPr/>
          <p:nvPr/>
        </p:nvSpPr>
        <p:spPr>
          <a:xfrm>
            <a:off x="4398840" y="9555120"/>
            <a:ext cx="3372120" cy="5018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1800" b="0" i="0" u="none" strike="noStrike" kern="1200">
              <a:ln>
                <a:noFill/>
              </a:ln>
              <a:latin typeface="Arial" pitchFamily="18"/>
              <a:ea typeface="SimSun" pitchFamily="2"/>
              <a:cs typeface="Tahoma" pitchFamily="2"/>
            </a:endParaRPr>
          </a:p>
        </p:txBody>
      </p:sp>
      <p:sp>
        <p:nvSpPr>
          <p:cNvPr id="7" name="Freeform: Shape 6"/>
          <p:cNvSpPr/>
          <p:nvPr/>
        </p:nvSpPr>
        <p:spPr>
          <a:xfrm>
            <a:off x="777960" y="4776840"/>
            <a:ext cx="6218280" cy="452592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1800" b="0" i="0" u="none" strike="noStrike" kern="1200">
              <a:ln>
                <a:noFill/>
              </a:ln>
              <a:latin typeface="Arial" pitchFamily="18"/>
              <a:ea typeface="SimSun" pitchFamily="2"/>
              <a:cs typeface="Tahoma" pitchFamily="2"/>
            </a:endParaRPr>
          </a:p>
        </p:txBody>
      </p:sp>
      <p:sp>
        <p:nvSpPr>
          <p:cNvPr id="8" name="Slide Image Placeholder 7"/>
          <p:cNvSpPr>
            <a:spLocks noGrp="1" noRot="1" noChangeAspect="1" noResize="1"/>
          </p:cNvSpPr>
          <p:nvPr>
            <p:ph type="sldImg"/>
          </p:nvPr>
        </p:nvSpPr>
        <p:spPr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Notes Placeholder 8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en-US" dirty="0"/>
              <a:t>Static Analysis</a:t>
            </a:r>
          </a:p>
        </p:txBody>
      </p:sp>
      <p:sp>
        <p:nvSpPr>
          <p:cNvPr id="10" name="Header Placeholder 9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 </a:t>
            </a: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© Ericsson AB 2016 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2016-10-13 </a:t>
            </a:r>
          </a:p>
        </p:txBody>
      </p:sp>
    </p:spTree>
    <p:extLst>
      <p:ext uri="{BB962C8B-B14F-4D97-AF65-F5344CB8AC3E}">
        <p14:creationId xmlns:p14="http://schemas.microsoft.com/office/powerpoint/2010/main" val="120408035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12751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12751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12751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12751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12751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12751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12751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12751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12751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1275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24351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12875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601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2016-10-13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FFBD3E-3700-4BA3-9DD2-F4C833F1254B}" type="slidenum">
              <a:rPr lang="en-US" smtClean="0"/>
              <a:t>8</a:t>
            </a:fld>
            <a:endParaRPr lang="en-US" dirty="0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/>
              <a:t> 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© Ericsson AB 2016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67318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7481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133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4605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41582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133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6" name="Straight Connector 5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3" name="Group 22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1" name="Straight Connector 40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6" name="Group 45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2" name="Straight Connector 51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Straight Connector 52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Straight Connector 53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7" name="Straight Connector 46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4" name="Group 23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5" name="Straight Connector 24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0" name="Group 29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6" name="Straight Connector 35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Straight Connector 36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Straight Connector 37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1" name="Straight Connector 30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3845" y="1909346"/>
            <a:ext cx="9604310" cy="3383280"/>
          </a:xfrm>
        </p:spPr>
        <p:txBody>
          <a:bodyPr anchor="b">
            <a:normAutofit/>
          </a:bodyPr>
          <a:lstStyle>
            <a:lvl1pPr algn="l">
              <a:lnSpc>
                <a:spcPct val="76000"/>
              </a:lnSpc>
              <a:defRPr sz="8000" cap="none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3845" y="5432564"/>
            <a:ext cx="9604310" cy="457200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cxnSp>
        <p:nvCxnSpPr>
          <p:cNvPr id="58" name="Straight Connector 57"/>
          <p:cNvCxnSpPr/>
          <p:nvPr userDrawn="1"/>
        </p:nvCxnSpPr>
        <p:spPr>
          <a:xfrm>
            <a:off x="1295400" y="5294175"/>
            <a:ext cx="960120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8862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FB71D-05E0-4964-84F3-EA3F590E2C2F}" type="datetime1">
              <a:rPr lang="en-US" smtClean="0"/>
              <a:t>9/14/2020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154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09314" y="489856"/>
            <a:ext cx="1687286" cy="530134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5399" y="489856"/>
            <a:ext cx="7587344" cy="530134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9479D-A7BC-4D0D-8CDD-1831671B8BA7}" type="datetime1">
              <a:rPr lang="en-US" smtClean="0"/>
              <a:t>9/14/2020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635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3"/>
          <p:cNvSpPr>
            <a:spLocks noGrp="1"/>
          </p:cNvSpPr>
          <p:nvPr>
            <p:ph sz="quarter" idx="3" hasCustomPrompt="1"/>
          </p:nvPr>
        </p:nvSpPr>
        <p:spPr>
          <a:xfrm>
            <a:off x="6240463" y="1844674"/>
            <a:ext cx="5472112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sz="half" idx="1" hasCustomPrompt="1"/>
          </p:nvPr>
        </p:nvSpPr>
        <p:spPr>
          <a:xfrm>
            <a:off x="479425" y="1844675"/>
            <a:ext cx="5472113" cy="4392612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Title_SM">
            <a:extLst>
              <a:ext uri="{FF2B5EF4-FFF2-40B4-BE49-F238E27FC236}">
                <a16:creationId xmlns:a16="http://schemas.microsoft.com/office/drawing/2014/main" id="{891BF4C4-9DF9-4D9F-A738-37FBCD45AA68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</p:spTree>
    <p:extLst>
      <p:ext uri="{BB962C8B-B14F-4D97-AF65-F5344CB8AC3E}">
        <p14:creationId xmlns:p14="http://schemas.microsoft.com/office/powerpoint/2010/main" val="42796449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Title and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1"/>
          <p:cNvSpPr>
            <a:spLocks noGrp="1"/>
          </p:cNvSpPr>
          <p:nvPr>
            <p:ph idx="1"/>
          </p:nvPr>
        </p:nvSpPr>
        <p:spPr>
          <a:xfrm>
            <a:off x="529168" y="1800000"/>
            <a:ext cx="11135785" cy="385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24935" y="239714"/>
            <a:ext cx="9992784" cy="108537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2754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4A594-F159-453E-BFB3-86C801347610}" type="datetime1">
              <a:rPr lang="en-US" smtClean="0"/>
              <a:t>9/14/2020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444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gradFill flip="none" rotWithShape="1">
          <a:gsLst>
            <a:gs pos="0">
              <a:schemeClr val="accent1"/>
            </a:gs>
            <a:gs pos="97000">
              <a:schemeClr val="accent1">
                <a:lumMod val="8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8" name="Straight Connector 7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4" name="Group 23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2" name="Straight Connector 41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7" name="Group 46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3" name="Straight Connector 52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Straight Connector 53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Straight Connector 56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8" name="Straight Connector 47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5" name="Group 24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6" name="Straight Connector 25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1" name="Group 30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7" name="Straight Connector 36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Straight Connector 37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2" name="Straight Connector 31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541573"/>
            <a:ext cx="9601200" cy="2743200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6000" cap="none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5431536"/>
            <a:ext cx="9601200" cy="45720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58" name="Straight Connector 57"/>
          <p:cNvCxnSpPr/>
          <p:nvPr userDrawn="1"/>
        </p:nvCxnSpPr>
        <p:spPr>
          <a:xfrm>
            <a:off x="1295400" y="5294175"/>
            <a:ext cx="96012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677804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5400" y="1981199"/>
            <a:ext cx="4572000" cy="381000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24600" y="1981199"/>
            <a:ext cx="4572000" cy="381000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D80E3-6475-49F7-9BD0-C1F5DE3412CD}" type="datetime1">
              <a:rPr lang="en-US" smtClean="0"/>
              <a:t>9/14/2020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567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1818322"/>
            <a:ext cx="4572000" cy="64135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95400" y="2503713"/>
            <a:ext cx="4572000" cy="328748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24600" y="1818322"/>
            <a:ext cx="4572000" cy="64135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24600" y="2503713"/>
            <a:ext cx="4572000" cy="328748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8FB2B-4807-4379-BBE0-09EC6411C3C4}" type="datetime1">
              <a:rPr lang="en-US" smtClean="0"/>
              <a:t>9/14/2020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906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D870D-3F14-4A41-8AC1-D9B6B204EF5A}" type="datetime1">
              <a:rPr lang="en-US" smtClean="0"/>
              <a:t>9/14/2020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976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1" name="Group 160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162" name="Straight Connector 161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Straight Connector 162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Straight Connector 163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Straight Connector 166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8" name="Straight Connector 167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0" name="Straight Connector 169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1" name="Straight Connector 170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2" name="Straight Connector 171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4" name="Straight Connector 173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5" name="Straight Connector 174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6" name="Straight Connector 175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8" name="Group 177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196" name="Straight Connector 195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7" name="Straight Connector 196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8" name="Straight Connector 197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9" name="Straight Connector 198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0" name="Straight Connector 199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01" name="Group 200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207" name="Straight Connector 206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8" name="Straight Connector 207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9" name="Straight Connector 208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0" name="Straight Connector 209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1" name="Straight Connector 210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02" name="Straight Connector 201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3" name="Straight Connector 202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4" name="Straight Connector 203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5" name="Straight Connector 204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6" name="Straight Connector 205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79" name="Group 178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180" name="Straight Connector 179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" name="Straight Connector 180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" name="Straight Connector 181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" name="Straight Connector 182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4" name="Straight Connector 183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85" name="Group 184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191" name="Straight Connector 190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2" name="Straight Connector 191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3" name="Straight Connector 192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4" name="Straight Connector 193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5" name="Straight Connector 194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86" name="Straight Connector 185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7" name="Straight Connector 186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8" name="Straight Connector 187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9" name="Straight Connector 188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0" name="Straight Connector 189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13" name="Footer Placeholder 2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212" name="Date Placeholder 2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449B4-D3A5-47F9-9D05-730E59F280AA}" type="datetime1">
              <a:rPr lang="en-US" smtClean="0"/>
              <a:t>9/14/2020</a:t>
            </a:fld>
            <a:endParaRPr lang="en-US"/>
          </a:p>
        </p:txBody>
      </p:sp>
      <p:sp>
        <p:nvSpPr>
          <p:cNvPr id="214" name="Slide Number Placeholder 2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817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Pr>
        <a:gradFill flip="none" rotWithShape="1">
          <a:gsLst>
            <a:gs pos="0">
              <a:schemeClr val="accent1"/>
            </a:gs>
            <a:gs pos="100000">
              <a:schemeClr val="accent1">
                <a:lumMod val="8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10" name="Straight Connector 9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6" name="Group 25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4" name="Straight Connector 43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9" name="Group 48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5" name="Straight Connector 54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Straight Connector 56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Straight Connector 57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Straight Connector 58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0" name="Straight Connector 49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7" name="Group 26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8" name="Straight Connector 27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3" name="Group 32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9" name="Straight Connector 38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Connector 41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Connector 42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4" name="Straight Connector 33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7" name="Rectangle 6"/>
          <p:cNvSpPr/>
          <p:nvPr userDrawn="1"/>
        </p:nvSpPr>
        <p:spPr>
          <a:xfrm>
            <a:off x="0" y="0"/>
            <a:ext cx="7315200" cy="6858000"/>
          </a:xfrm>
          <a:prstGeom prst="rect">
            <a:avLst/>
          </a:prstGeom>
          <a:gradFill>
            <a:gsLst>
              <a:gs pos="69000">
                <a:schemeClr val="bg1"/>
              </a:gs>
              <a:gs pos="0">
                <a:schemeClr val="bg1"/>
              </a:gs>
              <a:gs pos="100000">
                <a:schemeClr val="bg1">
                  <a:lumMod val="95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13152" y="571500"/>
            <a:ext cx="3657600" cy="2197100"/>
          </a:xfrm>
        </p:spPr>
        <p:txBody>
          <a:bodyPr anchor="b"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3197" y="571500"/>
            <a:ext cx="6217920" cy="5715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13152" y="2995012"/>
            <a:ext cx="3657600" cy="228595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60" name="Straight Connector 59"/>
          <p:cNvCxnSpPr/>
          <p:nvPr userDrawn="1"/>
        </p:nvCxnSpPr>
        <p:spPr>
          <a:xfrm>
            <a:off x="7923089" y="2895600"/>
            <a:ext cx="365931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BA9C523-FAFD-4233-BE6C-9D581E25DF08}" type="datetime1">
              <a:rPr lang="en-US" smtClean="0"/>
              <a:t>9/14/2020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31375A4-56A4-47D6-9801-1991572033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374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Pr>
        <a:gradFill flip="none" rotWithShape="1">
          <a:gsLst>
            <a:gs pos="0">
              <a:schemeClr val="accent1"/>
            </a:gs>
            <a:gs pos="100000">
              <a:schemeClr val="accent1">
                <a:lumMod val="8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9" name="Straight Connector 8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5" name="Group 24"/>
            <p:cNvGrpSpPr/>
            <p:nvPr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3" name="Straight Connector 42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8" name="Group 47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4" name="Straight Connector 53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Straight Connector 56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Straight Connector 57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9" name="Straight Connector 48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6" name="Group 25"/>
            <p:cNvGrpSpPr/>
            <p:nvPr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7" name="Straight Connector 26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2" name="Group 31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8" name="Straight Connector 37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Connector 41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3" name="Straight Connector 32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60" name="Rectangle 59"/>
          <p:cNvSpPr/>
          <p:nvPr/>
        </p:nvSpPr>
        <p:spPr>
          <a:xfrm>
            <a:off x="0" y="0"/>
            <a:ext cx="7315200" cy="6858000"/>
          </a:xfrm>
          <a:prstGeom prst="rect">
            <a:avLst/>
          </a:prstGeom>
          <a:gradFill>
            <a:gsLst>
              <a:gs pos="69000">
                <a:schemeClr val="bg1"/>
              </a:gs>
              <a:gs pos="0">
                <a:schemeClr val="bg1"/>
              </a:gs>
              <a:gs pos="100000">
                <a:schemeClr val="bg1">
                  <a:lumMod val="95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9" name="Straight Connector 58"/>
          <p:cNvCxnSpPr/>
          <p:nvPr/>
        </p:nvCxnSpPr>
        <p:spPr>
          <a:xfrm>
            <a:off x="7923089" y="2895600"/>
            <a:ext cx="365931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09560" y="576072"/>
            <a:ext cx="3657600" cy="2194560"/>
          </a:xfrm>
        </p:spPr>
        <p:txBody>
          <a:bodyPr anchor="b"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 descr="An empty placeholder to add an image. Click on the placeholder and select the image that you wish to add."/>
          <p:cNvSpPr>
            <a:spLocks noGrp="1"/>
          </p:cNvSpPr>
          <p:nvPr>
            <p:ph type="pic" idx="1"/>
          </p:nvPr>
        </p:nvSpPr>
        <p:spPr>
          <a:xfrm>
            <a:off x="4412" y="-159"/>
            <a:ext cx="7315200" cy="6858000"/>
          </a:xfrm>
        </p:spPr>
        <p:txBody>
          <a:bodyPr tIns="45720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09560" y="2999232"/>
            <a:ext cx="3657600" cy="2286000"/>
          </a:xfrm>
        </p:spPr>
        <p:txBody>
          <a:bodyPr/>
          <a:lstStyle>
            <a:lvl1pPr marL="0" indent="0">
              <a:spcBef>
                <a:spcPts val="12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20318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3000">
              <a:schemeClr val="bg1"/>
            </a:gs>
            <a:gs pos="0">
              <a:schemeClr val="bg1">
                <a:lumMod val="100000"/>
              </a:schemeClr>
            </a:gs>
            <a:gs pos="100000">
              <a:schemeClr val="bg1">
                <a:lumMod val="95000"/>
                <a:alpha val="6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6" name="Group 95"/>
          <p:cNvGrpSpPr/>
          <p:nvPr userDrawn="1"/>
        </p:nvGrpSpPr>
        <p:grpSpPr bwMode="hidden">
          <a:xfrm>
            <a:off x="-1" y="-195943"/>
            <a:ext cx="12192002" cy="6858000"/>
            <a:chOff x="-1" y="0"/>
            <a:chExt cx="12192002" cy="6858000"/>
          </a:xfrm>
        </p:grpSpPr>
        <p:cxnSp>
          <p:nvCxnSpPr>
            <p:cNvPr id="97" name="Straight Connector 96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Connector 104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Connector 108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109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Connector 110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Connector 111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3" name="Group 112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131" name="Straight Connector 130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Straight Connector 131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Straight Connector 132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Straight Connector 133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5" name="Straight Connector 134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36" name="Group 135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142" name="Straight Connector 141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3" name="Straight Connector 142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4" name="Straight Connector 143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5" name="Straight Connector 144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6" name="Straight Connector 145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37" name="Straight Connector 136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Straight Connector 137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Straight Connector 138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" name="Straight Connector 139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Straight Connector 140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4" name="Group 113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115" name="Straight Connector 114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" name="Straight Connector 115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" name="Straight Connector 116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Straight Connector 117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Straight Connector 118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20" name="Group 119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126" name="Straight Connector 125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Straight Connector 126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8" name="Straight Connector 127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9" name="Straight Connector 128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Straight Connector 129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1" name="Straight Connector 120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Straight Connector 121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" name="Straight Connector 122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Straight Connector 123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Straight Connector 124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5400" y="503853"/>
            <a:ext cx="9601200" cy="114238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1981201"/>
            <a:ext cx="9601200" cy="38099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148" name="Straight Connector 147"/>
          <p:cNvCxnSpPr/>
          <p:nvPr userDrawn="1"/>
        </p:nvCxnSpPr>
        <p:spPr>
          <a:xfrm>
            <a:off x="609600" y="6172200"/>
            <a:ext cx="10972800" cy="0"/>
          </a:xfrm>
          <a:prstGeom prst="line">
            <a:avLst/>
          </a:prstGeom>
          <a:ln w="127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1" y="6289679"/>
            <a:ext cx="6128030" cy="2224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294042" y="6289679"/>
            <a:ext cx="965946" cy="2224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fld id="{295BB1FA-EEC2-44D9-B17F-FFCFA3BCF55D}" type="datetime1">
              <a:rPr lang="en-US" smtClean="0"/>
              <a:t>9/14/2020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65311" y="6289679"/>
            <a:ext cx="918882" cy="2224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fld id="{E31375A4-56A4-47D6-9801-1991572033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3259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9" r:id="rId9"/>
    <p:sldLayoutId id="2147483658" r:id="rId10"/>
    <p:sldLayoutId id="2147483659" r:id="rId11"/>
    <p:sldLayoutId id="2147483670" r:id="rId12"/>
    <p:sldLayoutId id="2147483672" r:id="rId1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79388" algn="l" defTabSz="914400" rtl="0" eaLnBrk="1" latinLnBrk="0" hangingPunct="1">
        <a:lnSpc>
          <a:spcPct val="90000"/>
        </a:lnSpc>
        <a:spcBef>
          <a:spcPts val="8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lnSpc>
          <a:spcPct val="90000"/>
        </a:lnSpc>
        <a:spcBef>
          <a:spcPts val="8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79388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79388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878012" indent="0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clang.llvm.org/extra/clang-tidy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lang.llvm.org/extra/clang-tidy/checks/list.html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clang.llvm.org/extra/clang-tidy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lang.llvm.org/extra/clang-tidy/checks/list.html" TargetMode="Externa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clang.llvm.org/docs/LibASTMatchersReference.html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sarcasm.github.io/notes/dev/compilation-database.html#how-to-generate-a-json-compilation-database" TargetMode="External"/><Relationship Id="rId4" Type="http://schemas.openxmlformats.org/officeDocument/2006/relationships/image" Target="../media/image6.sv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svg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hyperlink" Target="https://github.com/vabridgers/LLVM-Virtual-Tutorial-2020.git" TargetMode="External"/><Relationship Id="rId3" Type="http://schemas.openxmlformats.org/officeDocument/2006/relationships/hyperlink" Target="https://clang.llvm.org/docs/IntroductionToTheClangAST.html" TargetMode="External"/><Relationship Id="rId7" Type="http://schemas.openxmlformats.org/officeDocument/2006/relationships/hyperlink" Target="https://steveire.wordpress.com/" TargetMode="Externa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evblogs.microsoft.com/cppblog/author/stkellyms/" TargetMode="External"/><Relationship Id="rId11" Type="http://schemas.openxmlformats.org/officeDocument/2006/relationships/hyperlink" Target="https://clang.llvm.org/extra/clang-tidy/checks/list.html" TargetMode="External"/><Relationship Id="rId5" Type="http://schemas.openxmlformats.org/officeDocument/2006/relationships/hyperlink" Target="https://clang.llvm.org/docs/LibASTMatchersReference.html" TargetMode="External"/><Relationship Id="rId10" Type="http://schemas.openxmlformats.org/officeDocument/2006/relationships/hyperlink" Target="http://clang.llvm.org/extra/clang-tidy" TargetMode="External"/><Relationship Id="rId4" Type="http://schemas.openxmlformats.org/officeDocument/2006/relationships/hyperlink" Target="https://clang.llvm.org/docs/LibASTMatchers.html" TargetMode="External"/><Relationship Id="rId9" Type="http://schemas.openxmlformats.org/officeDocument/2006/relationships/hyperlink" Target="https://sarcasm.github.io/notes/dev/compilation-database.html" TargetMode="Externa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m8G_S5LwlTo" TargetMode="Externa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5729" y="879890"/>
            <a:ext cx="9604310" cy="3637610"/>
          </a:xfrm>
        </p:spPr>
        <p:txBody>
          <a:bodyPr>
            <a:normAutofit/>
          </a:bodyPr>
          <a:lstStyle/>
          <a:p>
            <a:r>
              <a:rPr lang="en-US" sz="6000" dirty="0"/>
              <a:t>Clang-tidy for Customized Checkers and Large Scale Refactoring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3845" y="5432564"/>
            <a:ext cx="9604310" cy="785356"/>
          </a:xfrm>
        </p:spPr>
        <p:txBody>
          <a:bodyPr>
            <a:normAutofit/>
          </a:bodyPr>
          <a:lstStyle/>
          <a:p>
            <a:r>
              <a:rPr lang="en-US" dirty="0"/>
              <a:t>Vince Bridgers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904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9061" y="257797"/>
            <a:ext cx="9601200" cy="818529"/>
          </a:xfrm>
        </p:spPr>
        <p:txBody>
          <a:bodyPr/>
          <a:lstStyle/>
          <a:p>
            <a:r>
              <a:rPr lang="en-US" dirty="0"/>
              <a:t>Clang-tidy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9061" y="1222188"/>
            <a:ext cx="10571234" cy="5059290"/>
          </a:xfrm>
        </p:spPr>
        <p:txBody>
          <a:bodyPr>
            <a:normAutofit/>
          </a:bodyPr>
          <a:lstStyle/>
          <a:p>
            <a:r>
              <a:rPr lang="en-US" dirty="0"/>
              <a:t>Now with this perspective, shifting focus to clang-tidy</a:t>
            </a:r>
          </a:p>
          <a:p>
            <a:r>
              <a:rPr lang="en-US" dirty="0"/>
              <a:t>A Clang based C++ Linting tool framework</a:t>
            </a:r>
          </a:p>
          <a:p>
            <a:r>
              <a:rPr lang="en-US" dirty="0"/>
              <a:t>Full access to the AST and preprocessor </a:t>
            </a:r>
          </a:p>
          <a:p>
            <a:r>
              <a:rPr lang="en-US" dirty="0"/>
              <a:t>Clang-tidy is extensible – custom checks are possible</a:t>
            </a:r>
          </a:p>
          <a:p>
            <a:r>
              <a:rPr lang="en-US" dirty="0"/>
              <a:t>More than 200 existing checks</a:t>
            </a:r>
          </a:p>
          <a:p>
            <a:pPr lvl="1"/>
            <a:r>
              <a:rPr lang="en-US" dirty="0"/>
              <a:t>Readability, efficiency, correctness, modernization</a:t>
            </a:r>
          </a:p>
          <a:p>
            <a:pPr lvl="1"/>
            <a:r>
              <a:rPr lang="en-US" dirty="0"/>
              <a:t>Highly configurable</a:t>
            </a:r>
          </a:p>
          <a:p>
            <a:pPr lvl="1"/>
            <a:r>
              <a:rPr lang="en-US" dirty="0"/>
              <a:t>Can automatically fix the code in many place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369DEA8-349F-4290-82D7-2F2B91CAF6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10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72458F3-F871-4C43-927C-C39B51C6B037}"/>
              </a:ext>
            </a:extLst>
          </p:cNvPr>
          <p:cNvSpPr txBox="1"/>
          <p:nvPr/>
        </p:nvSpPr>
        <p:spPr>
          <a:xfrm>
            <a:off x="506186" y="6289679"/>
            <a:ext cx="863871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i="1" dirty="0"/>
              <a:t>See </a:t>
            </a:r>
            <a:r>
              <a:rPr lang="en-US" sz="1200" b="1" i="1" dirty="0">
                <a:hlinkClick r:id="rId3"/>
              </a:rPr>
              <a:t>http://clang.llvm.org/extra/clang-tidy</a:t>
            </a:r>
            <a:r>
              <a:rPr lang="en-US" sz="1200" b="1" i="1" dirty="0"/>
              <a:t>, list of checks here </a:t>
            </a:r>
            <a:r>
              <a:rPr lang="en-US" sz="1200" b="1" i="1" dirty="0">
                <a:hlinkClick r:id="rId4"/>
              </a:rPr>
              <a:t>https://clang.llvm.org/extra/clang-tidy/checks/list.html</a:t>
            </a:r>
            <a:r>
              <a:rPr lang="en-US" sz="1200" b="1" i="1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2744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504" y="302582"/>
            <a:ext cx="9601200" cy="1142385"/>
          </a:xfrm>
        </p:spPr>
        <p:txBody>
          <a:bodyPr/>
          <a:lstStyle/>
          <a:p>
            <a:r>
              <a:rPr lang="en-US" dirty="0"/>
              <a:t>Clang-tidy Quick Demo (demo1)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5525" y="1730813"/>
            <a:ext cx="9601200" cy="3809999"/>
          </a:xfrm>
        </p:spPr>
        <p:txBody>
          <a:bodyPr>
            <a:normAutofit/>
          </a:bodyPr>
          <a:lstStyle/>
          <a:p>
            <a:r>
              <a:rPr lang="en-US" dirty="0"/>
              <a:t>Dump AST : clang –cc1 –</a:t>
            </a:r>
            <a:r>
              <a:rPr lang="en-US" dirty="0" err="1"/>
              <a:t>ast</a:t>
            </a:r>
            <a:r>
              <a:rPr lang="en-US" dirty="0"/>
              <a:t>-dump init.cpp </a:t>
            </a:r>
          </a:p>
          <a:p>
            <a:r>
              <a:rPr lang="en-US" dirty="0"/>
              <a:t>clang-tidy –list-checks</a:t>
            </a:r>
          </a:p>
          <a:p>
            <a:r>
              <a:rPr lang="en-US" dirty="0"/>
              <a:t>clang-tidy –list-checks –checks=*</a:t>
            </a:r>
          </a:p>
          <a:p>
            <a:r>
              <a:rPr lang="en-US" dirty="0"/>
              <a:t>clang-tidy --checks=-*,</a:t>
            </a:r>
            <a:r>
              <a:rPr lang="en-US" dirty="0" err="1"/>
              <a:t>cppcoreguidelines</a:t>
            </a:r>
            <a:r>
              <a:rPr lang="en-US" dirty="0"/>
              <a:t>-</a:t>
            </a:r>
            <a:r>
              <a:rPr lang="en-US" dirty="0" err="1"/>
              <a:t>init</a:t>
            </a:r>
            <a:r>
              <a:rPr lang="en-US" dirty="0"/>
              <a:t>-variables init.cpp -- </a:t>
            </a:r>
          </a:p>
          <a:p>
            <a:r>
              <a:rPr lang="en-US" dirty="0"/>
              <a:t>clang-tidy --checks=-*,</a:t>
            </a:r>
            <a:r>
              <a:rPr lang="en-US" dirty="0" err="1"/>
              <a:t>cppcoreguidelines</a:t>
            </a:r>
            <a:r>
              <a:rPr lang="en-US" dirty="0"/>
              <a:t>-</a:t>
            </a:r>
            <a:r>
              <a:rPr lang="en-US" dirty="0" err="1"/>
              <a:t>init</a:t>
            </a:r>
            <a:r>
              <a:rPr lang="en-US" dirty="0"/>
              <a:t>-variables --fix init.cpp –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F75A7C2-E2B0-405E-8AF2-BF599F7662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00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504" y="302582"/>
            <a:ext cx="9601200" cy="1142385"/>
          </a:xfrm>
        </p:spPr>
        <p:txBody>
          <a:bodyPr/>
          <a:lstStyle/>
          <a:p>
            <a:r>
              <a:rPr lang="en-US" dirty="0"/>
              <a:t>Clang-tidy Uses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6504" y="1640872"/>
            <a:ext cx="10949825" cy="3809999"/>
          </a:xfrm>
        </p:spPr>
        <p:txBody>
          <a:bodyPr>
            <a:normAutofit/>
          </a:bodyPr>
          <a:lstStyle/>
          <a:p>
            <a:r>
              <a:rPr lang="en-US" dirty="0"/>
              <a:t>Implement checks and changes that require semantic knowledge of the language</a:t>
            </a:r>
          </a:p>
          <a:p>
            <a:r>
              <a:rPr lang="en-US" dirty="0"/>
              <a:t>Implement specialized checks for your organization</a:t>
            </a:r>
          </a:p>
          <a:p>
            <a:r>
              <a:rPr lang="en-US" dirty="0"/>
              <a:t>Create acceptance tests for delivery of third-party work product</a:t>
            </a:r>
          </a:p>
          <a:p>
            <a:r>
              <a:rPr lang="en-US" dirty="0"/>
              <a:t>Large scale refactoring </a:t>
            </a:r>
          </a:p>
          <a:p>
            <a:r>
              <a:rPr lang="en-US" dirty="0"/>
              <a:t>Used by developers interactively during development &amp; test</a:t>
            </a:r>
          </a:p>
          <a:p>
            <a:r>
              <a:rPr lang="en-US" dirty="0"/>
              <a:t>Integration into your CI flow – Automated and repeatable </a:t>
            </a:r>
          </a:p>
          <a:p>
            <a:pPr lvl="1"/>
            <a:r>
              <a:rPr lang="en-US" dirty="0"/>
              <a:t>Moves subjectivity of the code review process to objective computer automation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49499B-3A65-4D51-BD70-22011FEC3E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588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9061" y="257797"/>
            <a:ext cx="9601200" cy="818529"/>
          </a:xfrm>
        </p:spPr>
        <p:txBody>
          <a:bodyPr/>
          <a:lstStyle/>
          <a:p>
            <a:r>
              <a:rPr lang="en-US" dirty="0"/>
              <a:t>Clang-tidy Notes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9061" y="1222188"/>
            <a:ext cx="10571234" cy="5059290"/>
          </a:xfrm>
        </p:spPr>
        <p:txBody>
          <a:bodyPr>
            <a:normAutofit/>
          </a:bodyPr>
          <a:lstStyle/>
          <a:p>
            <a:r>
              <a:rPr lang="en-US" dirty="0"/>
              <a:t>Not all checkers have “</a:t>
            </a:r>
            <a:r>
              <a:rPr lang="en-US" dirty="0" err="1"/>
              <a:t>Fix”’s</a:t>
            </a:r>
            <a:r>
              <a:rPr lang="en-US" dirty="0"/>
              <a:t>. See list of existing checkers for an example.</a:t>
            </a:r>
          </a:p>
          <a:p>
            <a:r>
              <a:rPr lang="en-US" dirty="0"/>
              <a:t>Why would not all checkers have fixes? </a:t>
            </a:r>
          </a:p>
          <a:p>
            <a:pPr lvl="1"/>
            <a:r>
              <a:rPr lang="en-US" dirty="0"/>
              <a:t>Some checks are not perfect, but “good enough” – 80% rule.</a:t>
            </a:r>
          </a:p>
          <a:p>
            <a:pPr lvl="1"/>
            <a:r>
              <a:rPr lang="en-US" dirty="0"/>
              <a:t>Highlight certain patterns for further scrutiny</a:t>
            </a:r>
          </a:p>
          <a:p>
            <a:pPr lvl="1"/>
            <a:r>
              <a:rPr lang="en-US" dirty="0"/>
              <a:t>Custom checks</a:t>
            </a:r>
          </a:p>
          <a:p>
            <a:r>
              <a:rPr lang="en-US" dirty="0"/>
              <a:t>Can pass compiler commands to the compiler, example … </a:t>
            </a:r>
          </a:p>
          <a:p>
            <a:pPr lvl="1"/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clang-tidy --extra-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="-DMY_SWEET_DEFINE=1" --checks=-*,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cppcoreguidelines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-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-variables init.cpp  -- </a:t>
            </a:r>
            <a:r>
              <a:rPr lang="en-US" dirty="0"/>
              <a:t> </a:t>
            </a:r>
          </a:p>
          <a:p>
            <a:r>
              <a:rPr lang="en-US" dirty="0"/>
              <a:t>What’s that “--” at the end? </a:t>
            </a:r>
          </a:p>
          <a:p>
            <a:pPr lvl="1"/>
            <a:r>
              <a:rPr lang="en-US" dirty="0"/>
              <a:t>Says that we’re not using a </a:t>
            </a:r>
            <a:r>
              <a:rPr lang="en-US" dirty="0" err="1"/>
              <a:t>compile_commands.json</a:t>
            </a:r>
            <a:r>
              <a:rPr lang="en-US" dirty="0"/>
              <a:t> – more on that later.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C0192D-0EA0-427E-AE6B-6BCB03CC1F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13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73922FD-8D00-4442-9D2D-E9D2543AD25A}"/>
              </a:ext>
            </a:extLst>
          </p:cNvPr>
          <p:cNvSpPr txBox="1"/>
          <p:nvPr/>
        </p:nvSpPr>
        <p:spPr>
          <a:xfrm>
            <a:off x="409061" y="6281478"/>
            <a:ext cx="863871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i="1" dirty="0"/>
              <a:t>See </a:t>
            </a:r>
            <a:r>
              <a:rPr lang="en-US" sz="1200" b="1" i="1" dirty="0">
                <a:hlinkClick r:id="rId3"/>
              </a:rPr>
              <a:t>http://clang.llvm.org/extra/clang-tidy</a:t>
            </a:r>
            <a:r>
              <a:rPr lang="en-US" sz="1200" b="1" i="1" dirty="0"/>
              <a:t>, list of checks here </a:t>
            </a:r>
            <a:r>
              <a:rPr lang="en-US" sz="1200" b="1" i="1" dirty="0">
                <a:hlinkClick r:id="rId4"/>
              </a:rPr>
              <a:t>https://clang.llvm.org/extra/clang-tidy/checks/list.html</a:t>
            </a:r>
            <a:r>
              <a:rPr lang="en-US" sz="1200" b="1" i="1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9419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504" y="302583"/>
            <a:ext cx="9601200" cy="626808"/>
          </a:xfrm>
        </p:spPr>
        <p:txBody>
          <a:bodyPr/>
          <a:lstStyle/>
          <a:p>
            <a:r>
              <a:rPr lang="en-US" dirty="0"/>
              <a:t>Clang-tidy check dev process</a:t>
            </a:r>
          </a:p>
        </p:txBody>
      </p:sp>
      <p:sp>
        <p:nvSpPr>
          <p:cNvPr id="5" name="Flowchart: Alternate Process 4">
            <a:extLst>
              <a:ext uri="{FF2B5EF4-FFF2-40B4-BE49-F238E27FC236}">
                <a16:creationId xmlns:a16="http://schemas.microsoft.com/office/drawing/2014/main" id="{0F5A350A-6C47-4043-A2A0-E2145BA448A1}"/>
              </a:ext>
            </a:extLst>
          </p:cNvPr>
          <p:cNvSpPr/>
          <p:nvPr/>
        </p:nvSpPr>
        <p:spPr>
          <a:xfrm>
            <a:off x="2758190" y="1338294"/>
            <a:ext cx="4512039" cy="683904"/>
          </a:xfrm>
          <a:prstGeom prst="flowChartAlternateProcess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Create New Checker Boilerplate</a:t>
            </a:r>
          </a:p>
          <a:p>
            <a:pPr algn="ctr"/>
            <a:r>
              <a:rPr lang="en-US" dirty="0"/>
              <a:t>./add_new_check.py</a:t>
            </a:r>
          </a:p>
        </p:txBody>
      </p:sp>
      <p:sp>
        <p:nvSpPr>
          <p:cNvPr id="6" name="Flowchart: Process 5">
            <a:extLst>
              <a:ext uri="{FF2B5EF4-FFF2-40B4-BE49-F238E27FC236}">
                <a16:creationId xmlns:a16="http://schemas.microsoft.com/office/drawing/2014/main" id="{9D6DF4D2-FD50-4026-8974-3A1ABEC93B24}"/>
              </a:ext>
            </a:extLst>
          </p:cNvPr>
          <p:cNvSpPr/>
          <p:nvPr/>
        </p:nvSpPr>
        <p:spPr>
          <a:xfrm>
            <a:off x="3360584" y="2276763"/>
            <a:ext cx="3344726" cy="456837"/>
          </a:xfrm>
          <a:prstGeom prst="flowChartProcess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Identify Code to Check/Port</a:t>
            </a:r>
          </a:p>
        </p:txBody>
      </p:sp>
      <p:sp>
        <p:nvSpPr>
          <p:cNvPr id="7" name="Flowchart: Process 6">
            <a:extLst>
              <a:ext uri="{FF2B5EF4-FFF2-40B4-BE49-F238E27FC236}">
                <a16:creationId xmlns:a16="http://schemas.microsoft.com/office/drawing/2014/main" id="{33A2E53D-726D-40B7-8663-F6DE2A75C476}"/>
              </a:ext>
            </a:extLst>
          </p:cNvPr>
          <p:cNvSpPr/>
          <p:nvPr/>
        </p:nvSpPr>
        <p:spPr>
          <a:xfrm>
            <a:off x="3360584" y="2972163"/>
            <a:ext cx="3344726" cy="456837"/>
          </a:xfrm>
          <a:prstGeom prst="flowChartProcess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Create Matcher</a:t>
            </a:r>
          </a:p>
        </p:txBody>
      </p:sp>
      <p:sp>
        <p:nvSpPr>
          <p:cNvPr id="8" name="Flowchart: Process 7">
            <a:extLst>
              <a:ext uri="{FF2B5EF4-FFF2-40B4-BE49-F238E27FC236}">
                <a16:creationId xmlns:a16="http://schemas.microsoft.com/office/drawing/2014/main" id="{2D19FDDE-9593-44BE-BBD4-7BBA446FA666}"/>
              </a:ext>
            </a:extLst>
          </p:cNvPr>
          <p:cNvSpPr/>
          <p:nvPr/>
        </p:nvSpPr>
        <p:spPr>
          <a:xfrm>
            <a:off x="3360584" y="3577839"/>
            <a:ext cx="3344726" cy="456837"/>
          </a:xfrm>
          <a:prstGeom prst="flowChartProcess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Implement Checks</a:t>
            </a:r>
          </a:p>
        </p:txBody>
      </p:sp>
      <p:sp>
        <p:nvSpPr>
          <p:cNvPr id="9" name="Flowchart: Process 8">
            <a:extLst>
              <a:ext uri="{FF2B5EF4-FFF2-40B4-BE49-F238E27FC236}">
                <a16:creationId xmlns:a16="http://schemas.microsoft.com/office/drawing/2014/main" id="{8E9DD60D-4766-45F0-8205-1A55FF7AD0E5}"/>
              </a:ext>
            </a:extLst>
          </p:cNvPr>
          <p:cNvSpPr/>
          <p:nvPr/>
        </p:nvSpPr>
        <p:spPr>
          <a:xfrm>
            <a:off x="3360584" y="4233891"/>
            <a:ext cx="3344726" cy="456837"/>
          </a:xfrm>
          <a:prstGeom prst="flowChartProcess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Optional: Implement </a:t>
            </a:r>
            <a:r>
              <a:rPr lang="en-US" dirty="0" err="1"/>
              <a:t>FixIt</a:t>
            </a:r>
            <a:endParaRPr lang="en-US" dirty="0"/>
          </a:p>
        </p:txBody>
      </p:sp>
      <p:sp>
        <p:nvSpPr>
          <p:cNvPr id="10" name="Flowchart: Terminator 9">
            <a:extLst>
              <a:ext uri="{FF2B5EF4-FFF2-40B4-BE49-F238E27FC236}">
                <a16:creationId xmlns:a16="http://schemas.microsoft.com/office/drawing/2014/main" id="{76EAD10A-F358-413B-A52E-0668B29F3949}"/>
              </a:ext>
            </a:extLst>
          </p:cNvPr>
          <p:cNvSpPr/>
          <p:nvPr/>
        </p:nvSpPr>
        <p:spPr>
          <a:xfrm>
            <a:off x="3871209" y="5582360"/>
            <a:ext cx="2323476" cy="301752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Finished!</a:t>
            </a:r>
          </a:p>
        </p:txBody>
      </p:sp>
      <p:sp>
        <p:nvSpPr>
          <p:cNvPr id="11" name="Flowchart: Decision 10">
            <a:extLst>
              <a:ext uri="{FF2B5EF4-FFF2-40B4-BE49-F238E27FC236}">
                <a16:creationId xmlns:a16="http://schemas.microsoft.com/office/drawing/2014/main" id="{92F86BAA-5574-408C-AD99-B87BB23B4E02}"/>
              </a:ext>
            </a:extLst>
          </p:cNvPr>
          <p:cNvSpPr/>
          <p:nvPr/>
        </p:nvSpPr>
        <p:spPr>
          <a:xfrm>
            <a:off x="4102306" y="4815230"/>
            <a:ext cx="1821305" cy="612648"/>
          </a:xfrm>
          <a:prstGeom prst="flowChartDecision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Done?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CAB2A71D-60D7-4324-82AF-FCA8F85BF353}"/>
              </a:ext>
            </a:extLst>
          </p:cNvPr>
          <p:cNvCxnSpPr>
            <a:cxnSpLocks/>
          </p:cNvCxnSpPr>
          <p:nvPr/>
        </p:nvCxnSpPr>
        <p:spPr>
          <a:xfrm>
            <a:off x="4995471" y="1995699"/>
            <a:ext cx="0" cy="2810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09852CD7-FFE8-4D02-9DAE-36F84F2742B5}"/>
              </a:ext>
            </a:extLst>
          </p:cNvPr>
          <p:cNvCxnSpPr>
            <a:cxnSpLocks/>
          </p:cNvCxnSpPr>
          <p:nvPr/>
        </p:nvCxnSpPr>
        <p:spPr>
          <a:xfrm>
            <a:off x="4986725" y="2733600"/>
            <a:ext cx="0" cy="2302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6CED71FB-C170-4439-9E60-6DBDFE585050}"/>
              </a:ext>
            </a:extLst>
          </p:cNvPr>
          <p:cNvCxnSpPr>
            <a:cxnSpLocks/>
          </p:cNvCxnSpPr>
          <p:nvPr/>
        </p:nvCxnSpPr>
        <p:spPr>
          <a:xfrm>
            <a:off x="4985475" y="3429000"/>
            <a:ext cx="0" cy="1488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0F1014C0-3A88-47BC-B017-83F7F832CD48}"/>
              </a:ext>
            </a:extLst>
          </p:cNvPr>
          <p:cNvCxnSpPr>
            <a:cxnSpLocks/>
          </p:cNvCxnSpPr>
          <p:nvPr/>
        </p:nvCxnSpPr>
        <p:spPr>
          <a:xfrm>
            <a:off x="4995471" y="4034676"/>
            <a:ext cx="0" cy="1835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CD7DAE58-CFEB-42A0-A61C-CE6BB4D727B7}"/>
              </a:ext>
            </a:extLst>
          </p:cNvPr>
          <p:cNvCxnSpPr>
            <a:cxnSpLocks/>
          </p:cNvCxnSpPr>
          <p:nvPr/>
        </p:nvCxnSpPr>
        <p:spPr>
          <a:xfrm>
            <a:off x="5012959" y="4656319"/>
            <a:ext cx="0" cy="1589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4687C1F1-E116-4FBB-9AB3-BF0AEDCCEB02}"/>
              </a:ext>
            </a:extLst>
          </p:cNvPr>
          <p:cNvCxnSpPr>
            <a:cxnSpLocks/>
          </p:cNvCxnSpPr>
          <p:nvPr/>
        </p:nvCxnSpPr>
        <p:spPr>
          <a:xfrm>
            <a:off x="5032947" y="5409141"/>
            <a:ext cx="0" cy="1732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037DABD1-B67A-4493-B2E9-76726C334851}"/>
              </a:ext>
            </a:extLst>
          </p:cNvPr>
          <p:cNvCxnSpPr>
            <a:stCxn id="11" idx="3"/>
          </p:cNvCxnSpPr>
          <p:nvPr/>
        </p:nvCxnSpPr>
        <p:spPr>
          <a:xfrm>
            <a:off x="5923611" y="5121554"/>
            <a:ext cx="134661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499A92A4-0292-4B94-BAF6-D8F4C7E1045A}"/>
              </a:ext>
            </a:extLst>
          </p:cNvPr>
          <p:cNvCxnSpPr/>
          <p:nvPr/>
        </p:nvCxnSpPr>
        <p:spPr>
          <a:xfrm flipV="1">
            <a:off x="7270229" y="2505181"/>
            <a:ext cx="0" cy="261637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60B3C342-702A-4994-A9B3-138CFADCD246}"/>
              </a:ext>
            </a:extLst>
          </p:cNvPr>
          <p:cNvCxnSpPr>
            <a:endCxn id="6" idx="3"/>
          </p:cNvCxnSpPr>
          <p:nvPr/>
        </p:nvCxnSpPr>
        <p:spPr>
          <a:xfrm flipH="1">
            <a:off x="6705310" y="2505181"/>
            <a:ext cx="564919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9B1DB29-4782-436D-AAE1-A5D1551BC8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493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504" y="302582"/>
            <a:ext cx="9601200" cy="1142385"/>
          </a:xfrm>
        </p:spPr>
        <p:txBody>
          <a:bodyPr/>
          <a:lstStyle/>
          <a:p>
            <a:r>
              <a:rPr lang="en-US" dirty="0"/>
              <a:t>Imagine your manager wants a new API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6504" y="1888658"/>
            <a:ext cx="10727231" cy="4128120"/>
          </a:xfrm>
        </p:spPr>
        <p:txBody>
          <a:bodyPr>
            <a:normAutofit/>
          </a:bodyPr>
          <a:lstStyle/>
          <a:p>
            <a:r>
              <a:rPr lang="en-US" dirty="0"/>
              <a:t>You have this cool new processor architecture that needs a “special” allocator because of a bug in first silicon (This has *never* happened before \\\ </a:t>
            </a:r>
            <a:r>
              <a:rPr lang="en-US" dirty="0">
                <a:sym typeface="Wingdings" panose="05000000000000000000" pitchFamily="2" charset="2"/>
              </a:rPr>
              <a:t> ).</a:t>
            </a:r>
          </a:p>
          <a:p>
            <a:r>
              <a:rPr lang="en-US" dirty="0">
                <a:sym typeface="Wingdings" panose="05000000000000000000" pitchFamily="2" charset="2"/>
              </a:rPr>
              <a:t>Change all instances of “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void *malloc(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size_t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)</a:t>
            </a:r>
            <a:r>
              <a:rPr lang="en-US" dirty="0">
                <a:sym typeface="Wingdings" panose="05000000000000000000" pitchFamily="2" charset="2"/>
              </a:rPr>
              <a:t>” to “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void *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acme_zalloc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size_t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)</a:t>
            </a:r>
            <a:r>
              <a:rPr lang="en-US" dirty="0">
                <a:sym typeface="Wingdings" panose="05000000000000000000" pitchFamily="2" charset="2"/>
              </a:rPr>
              <a:t>” in a test repo of about 10,000 files spread across maybe 50 directories.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Don’t look for a new job yet – there’s an opportunity to be a “hero”, get that “cup of coffee” bonus your manager pays out for extraordinary accomplishments </a:t>
            </a:r>
          </a:p>
          <a:p>
            <a:r>
              <a:rPr lang="en-US" dirty="0">
                <a:sym typeface="Wingdings" panose="05000000000000000000" pitchFamily="2" charset="2"/>
              </a:rPr>
              <a:t>Ok, maybe you really can do this with a simple shell or Python script – but imagine this as a first step, and you don’t know what other problems the hardware guys left in store for you. </a:t>
            </a:r>
          </a:p>
          <a:p>
            <a:r>
              <a:rPr lang="en-US" dirty="0">
                <a:sym typeface="Wingdings" panose="05000000000000000000" pitchFamily="2" charset="2"/>
              </a:rPr>
              <a:t>So, we’ll use the clang tools Python script to create boilerplate for this … 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54F738C-E92D-4842-A0C8-5CA3B5E66C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506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504" y="302582"/>
            <a:ext cx="9601200" cy="1142385"/>
          </a:xfrm>
        </p:spPr>
        <p:txBody>
          <a:bodyPr/>
          <a:lstStyle/>
          <a:p>
            <a:r>
              <a:rPr lang="en-US" dirty="0"/>
              <a:t>Clang-tidy Adding a Check (demo2)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635" y="1691264"/>
            <a:ext cx="9601200" cy="4161987"/>
          </a:xfrm>
        </p:spPr>
        <p:txBody>
          <a:bodyPr>
            <a:normAutofit/>
          </a:bodyPr>
          <a:lstStyle/>
          <a:p>
            <a:r>
              <a:rPr lang="en-US" dirty="0"/>
              <a:t>cd to &lt;root&gt;/clang-tools-extra/clang-tidy</a:t>
            </a:r>
          </a:p>
          <a:p>
            <a:r>
              <a:rPr lang="en-US" dirty="0"/>
              <a:t>./add_new_check.py </a:t>
            </a:r>
            <a:r>
              <a:rPr lang="en-US" dirty="0" err="1"/>
              <a:t>misc</a:t>
            </a:r>
            <a:r>
              <a:rPr lang="en-US" dirty="0"/>
              <a:t> change-malloc (See output)</a:t>
            </a:r>
          </a:p>
          <a:p>
            <a:r>
              <a:rPr lang="en-US" dirty="0"/>
              <a:t>Rebuild … </a:t>
            </a:r>
          </a:p>
          <a:p>
            <a:r>
              <a:rPr lang="en-US" dirty="0"/>
              <a:t>Check listed checkers – new one should show up! </a:t>
            </a:r>
          </a:p>
          <a:p>
            <a:pPr lvl="1"/>
            <a:r>
              <a:rPr lang="en-US" dirty="0"/>
              <a:t>clang-tidy --list-checks –checks=* | grep change</a:t>
            </a:r>
          </a:p>
          <a:p>
            <a:r>
              <a:rPr lang="en-US" dirty="0"/>
              <a:t>To run the new checker (not yet though, we need a few changes) … </a:t>
            </a:r>
          </a:p>
          <a:p>
            <a:pPr lvl="1"/>
            <a:r>
              <a:rPr lang="en-US" dirty="0"/>
              <a:t>clang-tidy --checks=-*,</a:t>
            </a:r>
            <a:r>
              <a:rPr lang="en-US" dirty="0" err="1"/>
              <a:t>misc</a:t>
            </a:r>
            <a:r>
              <a:rPr lang="en-US" dirty="0"/>
              <a:t>-change-malloc </a:t>
            </a:r>
            <a:r>
              <a:rPr lang="en-US" dirty="0" err="1"/>
              <a:t>file.c</a:t>
            </a:r>
            <a:endParaRPr lang="en-US" dirty="0"/>
          </a:p>
          <a:p>
            <a:pPr lvl="1"/>
            <a:r>
              <a:rPr lang="en-US" dirty="0"/>
              <a:t>clang-tidy --checks=-*,</a:t>
            </a:r>
            <a:r>
              <a:rPr lang="en-US" dirty="0" err="1"/>
              <a:t>misc</a:t>
            </a:r>
            <a:r>
              <a:rPr lang="en-US" dirty="0"/>
              <a:t>-change-malloc --fix </a:t>
            </a:r>
            <a:r>
              <a:rPr lang="en-US" dirty="0" err="1"/>
              <a:t>file.c</a:t>
            </a:r>
            <a:endParaRPr lang="en-US" dirty="0"/>
          </a:p>
          <a:p>
            <a:pPr lvl="1"/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3CE81C-42D0-4882-BAC2-9C37654E1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397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504" y="302582"/>
            <a:ext cx="9601200" cy="1142385"/>
          </a:xfrm>
        </p:spPr>
        <p:txBody>
          <a:bodyPr/>
          <a:lstStyle/>
          <a:p>
            <a:r>
              <a:rPr lang="en-US" dirty="0"/>
              <a:t>We’ll need to explore a code sample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6504" y="1764679"/>
            <a:ext cx="9192014" cy="3809999"/>
          </a:xfrm>
        </p:spPr>
        <p:txBody>
          <a:bodyPr>
            <a:normAutofit/>
          </a:bodyPr>
          <a:lstStyle/>
          <a:p>
            <a:pPr marL="274320" lvl="1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500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</a:t>
            </a:r>
            <a:r>
              <a:rPr lang="en-US" sz="15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stdlib.h</a:t>
            </a:r>
            <a:r>
              <a:rPr lang="en-US" sz="1500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274320" lvl="1" indent="0">
              <a:lnSpc>
                <a:spcPct val="110000"/>
              </a:lnSpc>
              <a:spcBef>
                <a:spcPts val="0"/>
              </a:spcBef>
              <a:buNone/>
            </a:pPr>
            <a:endParaRPr lang="en-US" sz="15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274320" lvl="1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500" dirty="0">
                <a:latin typeface="Courier New" panose="02070309020205020404" pitchFamily="49" charset="0"/>
                <a:cs typeface="Courier New" panose="02070309020205020404" pitchFamily="49" charset="0"/>
              </a:rPr>
              <a:t>void *</a:t>
            </a:r>
            <a:r>
              <a:rPr lang="en-US" sz="15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acme_zalloc</a:t>
            </a:r>
            <a:r>
              <a:rPr lang="en-US" sz="15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5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1500" dirty="0">
                <a:latin typeface="Courier New" panose="02070309020205020404" pitchFamily="49" charset="0"/>
                <a:cs typeface="Courier New" panose="02070309020205020404" pitchFamily="49" charset="0"/>
              </a:rPr>
              <a:t> s) {</a:t>
            </a:r>
          </a:p>
          <a:p>
            <a:pPr marL="274320" lvl="1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500" dirty="0">
                <a:latin typeface="Courier New" panose="02070309020205020404" pitchFamily="49" charset="0"/>
                <a:cs typeface="Courier New" panose="02070309020205020404" pitchFamily="49" charset="0"/>
              </a:rPr>
              <a:t>    void *</a:t>
            </a:r>
            <a:r>
              <a:rPr lang="en-US" sz="15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sz="1500" dirty="0">
                <a:latin typeface="Courier New" panose="02070309020205020404" pitchFamily="49" charset="0"/>
                <a:cs typeface="Courier New" panose="02070309020205020404" pitchFamily="49" charset="0"/>
              </a:rPr>
              <a:t> = malloc(s);</a:t>
            </a:r>
          </a:p>
          <a:p>
            <a:pPr marL="274320" lvl="1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5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5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memset</a:t>
            </a:r>
            <a:r>
              <a:rPr lang="en-US" sz="15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5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sz="1500" dirty="0">
                <a:latin typeface="Courier New" panose="02070309020205020404" pitchFamily="49" charset="0"/>
                <a:cs typeface="Courier New" panose="02070309020205020404" pitchFamily="49" charset="0"/>
              </a:rPr>
              <a:t>, 0, s);</a:t>
            </a:r>
          </a:p>
          <a:p>
            <a:pPr marL="274320" lvl="1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500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</a:t>
            </a:r>
            <a:r>
              <a:rPr lang="en-US" sz="15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sz="15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274320" lvl="1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5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274320" lvl="1" indent="0">
              <a:lnSpc>
                <a:spcPct val="110000"/>
              </a:lnSpc>
              <a:spcBef>
                <a:spcPts val="0"/>
              </a:spcBef>
              <a:buNone/>
            </a:pPr>
            <a:endParaRPr lang="en-US" sz="15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274320" lvl="1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500" dirty="0">
                <a:latin typeface="Courier New" panose="02070309020205020404" pitchFamily="49" charset="0"/>
                <a:cs typeface="Courier New" panose="02070309020205020404" pitchFamily="49" charset="0"/>
              </a:rPr>
              <a:t>void * foo(int s) {</a:t>
            </a:r>
          </a:p>
          <a:p>
            <a:pPr marL="274320" lvl="1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500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malloc(s);     </a:t>
            </a:r>
          </a:p>
          <a:p>
            <a:pPr marL="274320" lvl="1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5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274320" lvl="1" indent="0">
              <a:buNone/>
            </a:pPr>
            <a:endParaRPr lang="en-US" dirty="0"/>
          </a:p>
        </p:txBody>
      </p:sp>
      <p:sp>
        <p:nvSpPr>
          <p:cNvPr id="5" name="Arrow: Left 4">
            <a:extLst>
              <a:ext uri="{FF2B5EF4-FFF2-40B4-BE49-F238E27FC236}">
                <a16:creationId xmlns:a16="http://schemas.microsoft.com/office/drawing/2014/main" id="{CF788FE7-DA5F-4D00-B7A0-ED0499CB5B78}"/>
              </a:ext>
            </a:extLst>
          </p:cNvPr>
          <p:cNvSpPr/>
          <p:nvPr/>
        </p:nvSpPr>
        <p:spPr>
          <a:xfrm>
            <a:off x="4343193" y="2248538"/>
            <a:ext cx="1907822" cy="48651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Arrow: Left 6">
            <a:extLst>
              <a:ext uri="{FF2B5EF4-FFF2-40B4-BE49-F238E27FC236}">
                <a16:creationId xmlns:a16="http://schemas.microsoft.com/office/drawing/2014/main" id="{B18356F1-F90A-4D3A-A095-1D57D152E3AA}"/>
              </a:ext>
            </a:extLst>
          </p:cNvPr>
          <p:cNvSpPr/>
          <p:nvPr/>
        </p:nvSpPr>
        <p:spPr>
          <a:xfrm>
            <a:off x="3298970" y="3947975"/>
            <a:ext cx="1907822" cy="48651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0079353-DA4B-4106-9B3E-9307FD89A781}"/>
              </a:ext>
            </a:extLst>
          </p:cNvPr>
          <p:cNvSpPr txBox="1"/>
          <p:nvPr/>
        </p:nvSpPr>
        <p:spPr>
          <a:xfrm>
            <a:off x="6333066" y="2282465"/>
            <a:ext cx="26853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Our new implementation</a:t>
            </a:r>
          </a:p>
        </p:txBody>
      </p:sp>
      <p:sp>
        <p:nvSpPr>
          <p:cNvPr id="10" name="Arrow: Left 9">
            <a:extLst>
              <a:ext uri="{FF2B5EF4-FFF2-40B4-BE49-F238E27FC236}">
                <a16:creationId xmlns:a16="http://schemas.microsoft.com/office/drawing/2014/main" id="{1F2587FA-6F6B-4F44-B879-483B29EF1CE7}"/>
              </a:ext>
            </a:extLst>
          </p:cNvPr>
          <p:cNvSpPr/>
          <p:nvPr/>
        </p:nvSpPr>
        <p:spPr>
          <a:xfrm rot="870707">
            <a:off x="3724620" y="2868886"/>
            <a:ext cx="1907822" cy="48651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59FAEF6-1E82-4E7E-8238-13AA6BFAA5B4}"/>
              </a:ext>
            </a:extLst>
          </p:cNvPr>
          <p:cNvSpPr txBox="1"/>
          <p:nvPr/>
        </p:nvSpPr>
        <p:spPr>
          <a:xfrm>
            <a:off x="5662964" y="3193888"/>
            <a:ext cx="35702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Don’t touch this one (I’ll show </a:t>
            </a:r>
            <a:r>
              <a:rPr lang="en-US" dirty="0" err="1"/>
              <a:t>ya</a:t>
            </a:r>
            <a:r>
              <a:rPr lang="en-US" dirty="0"/>
              <a:t>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8BE2F90-9BB2-4FA7-9FB8-598AE1716412}"/>
              </a:ext>
            </a:extLst>
          </p:cNvPr>
          <p:cNvSpPr txBox="1"/>
          <p:nvPr/>
        </p:nvSpPr>
        <p:spPr>
          <a:xfrm>
            <a:off x="5297104" y="4014951"/>
            <a:ext cx="27494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Change to </a:t>
            </a:r>
            <a:r>
              <a:rPr lang="en-US" dirty="0" err="1"/>
              <a:t>acme_zalloc</a:t>
            </a:r>
            <a:r>
              <a:rPr lang="en-US" dirty="0"/>
              <a:t>()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24B6B06-0997-4837-A0EE-D1093BF29E38}"/>
              </a:ext>
            </a:extLst>
          </p:cNvPr>
          <p:cNvSpPr txBox="1"/>
          <p:nvPr/>
        </p:nvSpPr>
        <p:spPr>
          <a:xfrm>
            <a:off x="529580" y="5063183"/>
            <a:ext cx="102625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>
                <a:solidFill>
                  <a:srgbClr val="00B0F0"/>
                </a:solidFill>
              </a:rPr>
              <a:t>Let’s see what the AST looks like first … (demo3)  </a:t>
            </a:r>
          </a:p>
        </p:txBody>
      </p:sp>
      <p:sp>
        <p:nvSpPr>
          <p:cNvPr id="17" name="Slide Number Placeholder 16">
            <a:extLst>
              <a:ext uri="{FF2B5EF4-FFF2-40B4-BE49-F238E27FC236}">
                <a16:creationId xmlns:a16="http://schemas.microsoft.com/office/drawing/2014/main" id="{37CF8395-9877-4C41-9061-5D193695AD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3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/>
      <p:bldP spid="10" grpId="0" animBg="1"/>
      <p:bldP spid="12" grpId="0"/>
      <p:bldP spid="14" grpId="0"/>
      <p:bldP spid="1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7521" y="256689"/>
            <a:ext cx="9601200" cy="678930"/>
          </a:xfrm>
        </p:spPr>
        <p:txBody>
          <a:bodyPr/>
          <a:lstStyle/>
          <a:p>
            <a:r>
              <a:rPr lang="en-US" dirty="0"/>
              <a:t>Extending clang-tidy 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7521" y="1224793"/>
            <a:ext cx="11095396" cy="4781195"/>
          </a:xfrm>
        </p:spPr>
        <p:txBody>
          <a:bodyPr>
            <a:normAutofit/>
          </a:bodyPr>
          <a:lstStyle/>
          <a:p>
            <a:r>
              <a:rPr lang="en-US" dirty="0">
                <a:sym typeface="Wingdings" panose="05000000000000000000" pitchFamily="2" charset="2"/>
              </a:rPr>
              <a:t>See </a:t>
            </a:r>
            <a:r>
              <a:rPr lang="en-US" dirty="0">
                <a:hlinkClick r:id="rId3"/>
              </a:rPr>
              <a:t>https://clang.llvm.org/docs/LibASTMatchersReference.html</a:t>
            </a:r>
            <a:r>
              <a:rPr lang="en-US" dirty="0">
                <a:sym typeface="Wingdings" panose="05000000000000000000" pitchFamily="2" charset="2"/>
              </a:rPr>
              <a:t> </a:t>
            </a:r>
          </a:p>
          <a:p>
            <a:r>
              <a:rPr lang="en-US" dirty="0">
                <a:sym typeface="Wingdings" panose="05000000000000000000" pitchFamily="2" charset="2"/>
              </a:rPr>
              <a:t>Many existing matchers, and can be extended (subject for another day)</a:t>
            </a:r>
          </a:p>
          <a:p>
            <a:r>
              <a:rPr lang="en-US" dirty="0">
                <a:sym typeface="Wingdings" panose="05000000000000000000" pitchFamily="2" charset="2"/>
              </a:rPr>
              <a:t>If you’re overwhelmed so far – no worries! This *is* difficult. Hang in there, we’ll go through some simple examples to get started.</a:t>
            </a:r>
          </a:p>
          <a:p>
            <a:r>
              <a:rPr lang="en-US" dirty="0">
                <a:sym typeface="Wingdings" panose="05000000000000000000" pitchFamily="2" charset="2"/>
              </a:rPr>
              <a:t>We’re driving towards our simple tutorial example – best place to start!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54F738C-E92D-4842-A0C8-5CA3B5E66C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717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504" y="302583"/>
            <a:ext cx="9601200" cy="878518"/>
          </a:xfrm>
        </p:spPr>
        <p:txBody>
          <a:bodyPr/>
          <a:lstStyle/>
          <a:p>
            <a:r>
              <a:rPr lang="en-US" dirty="0"/>
              <a:t>Clang AST for our sample (demo3)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6137" y="1861424"/>
            <a:ext cx="9601200" cy="4161987"/>
          </a:xfrm>
        </p:spPr>
        <p:txBody>
          <a:bodyPr>
            <a:normAutofit/>
          </a:bodyPr>
          <a:lstStyle/>
          <a:p>
            <a:endParaRPr lang="en-US" dirty="0"/>
          </a:p>
          <a:p>
            <a:pPr lvl="1"/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3CE81C-42D0-4882-BAC2-9C37654E1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19</a:t>
            </a:fld>
            <a:endParaRPr lang="en-US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8FCBBC4-920D-4023-AF06-9C5B84D53B22}"/>
              </a:ext>
            </a:extLst>
          </p:cNvPr>
          <p:cNvSpPr txBox="1">
            <a:spLocks/>
          </p:cNvSpPr>
          <p:nvPr/>
        </p:nvSpPr>
        <p:spPr>
          <a:xfrm>
            <a:off x="3690256" y="1726373"/>
            <a:ext cx="7979229" cy="40865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1793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1793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00200" indent="-1793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2880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78012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For demo purposes, I’ll use this code, we’ll come back to our manager’s code</a:t>
            </a:r>
          </a:p>
          <a:p>
            <a:r>
              <a:rPr lang="en-US" dirty="0"/>
              <a:t>See references at the end for Intro to AST, and AST matchers. </a:t>
            </a:r>
          </a:p>
          <a:p>
            <a:r>
              <a:rPr lang="en-US" dirty="0"/>
              <a:t>I’ll go through a few example explorations specific to the problem posed with some hints for optimizing your explorations.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AAA21A3-C9C2-456A-BB4B-0F16B9D05748}"/>
              </a:ext>
            </a:extLst>
          </p:cNvPr>
          <p:cNvSpPr txBox="1"/>
          <p:nvPr/>
        </p:nvSpPr>
        <p:spPr>
          <a:xfrm>
            <a:off x="924883" y="1776094"/>
            <a:ext cx="3249736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stdlib.h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memory.h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int foo(void) {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void *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= malloc(4);</a:t>
            </a:r>
          </a:p>
          <a:p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free(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0;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int fee(int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*2;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int gee(int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/2;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int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anError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(int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/0;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4311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504" y="302582"/>
            <a:ext cx="9601200" cy="1142385"/>
          </a:xfrm>
        </p:spPr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6744" y="1807087"/>
            <a:ext cx="10607442" cy="3809999"/>
          </a:xfrm>
        </p:spPr>
        <p:txBody>
          <a:bodyPr/>
          <a:lstStyle/>
          <a:p>
            <a:r>
              <a:rPr lang="en-US" dirty="0"/>
              <a:t>Why use tools like Syntax and Static Analyzers?</a:t>
            </a:r>
          </a:p>
          <a:p>
            <a:r>
              <a:rPr lang="en-US" dirty="0"/>
              <a:t>How do these tools fit into a process flow?</a:t>
            </a:r>
          </a:p>
          <a:p>
            <a:r>
              <a:rPr lang="en-US" dirty="0"/>
              <a:t>Examples of text matchers using clang-query, compare and contrast with analysis</a:t>
            </a:r>
          </a:p>
          <a:p>
            <a:r>
              <a:rPr lang="en-US" dirty="0"/>
              <a:t>Simple example clang-tidy check – “soup to nuts” </a:t>
            </a:r>
          </a:p>
          <a:p>
            <a:r>
              <a:rPr lang="en-US" dirty="0"/>
              <a:t>References for “homework” </a:t>
            </a:r>
            <a:r>
              <a:rPr lang="en-US" dirty="0">
                <a:sym typeface="Wingdings" panose="05000000000000000000" pitchFamily="2" charset="2"/>
              </a:rPr>
              <a:t> 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FF8B64-685C-4AF7-8D00-51BC540281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611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504" y="302583"/>
            <a:ext cx="9601200" cy="878518"/>
          </a:xfrm>
        </p:spPr>
        <p:txBody>
          <a:bodyPr/>
          <a:lstStyle/>
          <a:p>
            <a:r>
              <a:rPr lang="en-US" dirty="0"/>
              <a:t>Step 1: Replace “malloc”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6137" y="1861424"/>
            <a:ext cx="9601200" cy="4161987"/>
          </a:xfrm>
        </p:spPr>
        <p:txBody>
          <a:bodyPr>
            <a:normAutofit/>
          </a:bodyPr>
          <a:lstStyle/>
          <a:p>
            <a:endParaRPr lang="en-US" dirty="0"/>
          </a:p>
          <a:p>
            <a:pPr lvl="1"/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3CE81C-42D0-4882-BAC2-9C37654E1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20</a:t>
            </a:fld>
            <a:endParaRPr lang="en-US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8FCBBC4-920D-4023-AF06-9C5B84D53B22}"/>
              </a:ext>
            </a:extLst>
          </p:cNvPr>
          <p:cNvSpPr txBox="1">
            <a:spLocks/>
          </p:cNvSpPr>
          <p:nvPr/>
        </p:nvSpPr>
        <p:spPr>
          <a:xfrm>
            <a:off x="496504" y="1957097"/>
            <a:ext cx="10152737" cy="3970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1793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1793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00200" indent="-1793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2880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78012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Most of the difficult work is done – we have a basic matcher expression we can use. </a:t>
            </a:r>
          </a:p>
          <a:p>
            <a:r>
              <a:rPr lang="en-US" dirty="0"/>
              <a:t>From our exploration …</a:t>
            </a:r>
          </a:p>
          <a:p>
            <a:pPr lvl="1"/>
            <a:r>
              <a:rPr lang="en-US" dirty="0"/>
              <a:t>Matcher -&gt; </a:t>
            </a:r>
            <a:r>
              <a:rPr lang="en-US" sz="1400" b="1" i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callExpr</a:t>
            </a:r>
            <a:r>
              <a:rPr lang="en-US" sz="1400" b="1" i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(callee(</a:t>
            </a:r>
            <a:r>
              <a:rPr lang="en-US" sz="1400" b="1" i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functionDecl</a:t>
            </a:r>
            <a:r>
              <a:rPr lang="en-US" sz="1400" b="1" i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i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hasName</a:t>
            </a:r>
            <a:r>
              <a:rPr lang="en-US" sz="1400" b="1" i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("malloc"))))</a:t>
            </a:r>
            <a:endParaRPr lang="en-US" b="1" i="1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/>
              <a:t>How to translate to code? In our </a:t>
            </a:r>
            <a:r>
              <a:rPr lang="en-US" dirty="0" err="1"/>
              <a:t>registerMatchers</a:t>
            </a:r>
            <a:r>
              <a:rPr lang="en-US" dirty="0"/>
              <a:t> override … 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This adds a matcher and binds to a name “malloc” for us to use in our check override.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01B4FDF-B727-42F5-80CE-52CD013A251B}"/>
              </a:ext>
            </a:extLst>
          </p:cNvPr>
          <p:cNvSpPr txBox="1"/>
          <p:nvPr/>
        </p:nvSpPr>
        <p:spPr>
          <a:xfrm>
            <a:off x="744862" y="3942417"/>
            <a:ext cx="10788359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ChangeMallocCheck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registerMatchers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MatchFinder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*Finder) {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400" b="1" i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Finder-&gt;</a:t>
            </a:r>
            <a:r>
              <a:rPr lang="en-US" sz="1400" b="1" i="1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addMatcher</a:t>
            </a:r>
            <a:r>
              <a:rPr lang="en-US" sz="1400" b="1" i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i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callExpr</a:t>
            </a:r>
            <a:r>
              <a:rPr lang="en-US" sz="1400" b="1" i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(callee(</a:t>
            </a:r>
            <a:r>
              <a:rPr lang="en-US" sz="1400" b="1" i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functionDecl</a:t>
            </a:r>
            <a:r>
              <a:rPr lang="en-US" sz="1400" b="1" i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i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hasName</a:t>
            </a:r>
            <a:r>
              <a:rPr lang="en-US" sz="1400" b="1" i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("malloc"))))</a:t>
            </a:r>
            <a:r>
              <a:rPr lang="en-US" sz="1400" b="1" i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.bind("malloc")</a:t>
            </a:r>
            <a:r>
              <a:rPr lang="en-US" sz="1400" b="1" i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,this);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738915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504" y="302583"/>
            <a:ext cx="9601200" cy="878518"/>
          </a:xfrm>
        </p:spPr>
        <p:txBody>
          <a:bodyPr/>
          <a:lstStyle/>
          <a:p>
            <a:r>
              <a:rPr lang="en-US" dirty="0"/>
              <a:t>Step 1: Replace “malloc” 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6137" y="1861424"/>
            <a:ext cx="9601200" cy="4161987"/>
          </a:xfrm>
        </p:spPr>
        <p:txBody>
          <a:bodyPr>
            <a:normAutofit/>
          </a:bodyPr>
          <a:lstStyle/>
          <a:p>
            <a:endParaRPr lang="en-US" dirty="0"/>
          </a:p>
          <a:p>
            <a:pPr lvl="1"/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3CE81C-42D0-4882-BAC2-9C37654E1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21</a:t>
            </a:fld>
            <a:endParaRPr lang="en-US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8FCBBC4-920D-4023-AF06-9C5B84D53B22}"/>
              </a:ext>
            </a:extLst>
          </p:cNvPr>
          <p:cNvSpPr txBox="1">
            <a:spLocks/>
          </p:cNvSpPr>
          <p:nvPr/>
        </p:nvSpPr>
        <p:spPr>
          <a:xfrm>
            <a:off x="401271" y="1957097"/>
            <a:ext cx="11182922" cy="3970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1793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1793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00200" indent="-1793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2880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78012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In our “check” override …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This code uses our match, and creates a replacement for “malloc”, with a diagnostic, and an optional “fix”</a:t>
            </a:r>
          </a:p>
          <a:p>
            <a:r>
              <a:rPr lang="en-US" dirty="0"/>
              <a:t>What are these calls for Source Range and </a:t>
            </a:r>
            <a:r>
              <a:rPr lang="en-US" dirty="0" err="1"/>
              <a:t>BeginLoc</a:t>
            </a:r>
            <a:r>
              <a:rPr lang="en-US" dirty="0"/>
              <a:t>()?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01B4FDF-B727-42F5-80CE-52CD013A251B}"/>
              </a:ext>
            </a:extLst>
          </p:cNvPr>
          <p:cNvSpPr txBox="1"/>
          <p:nvPr/>
        </p:nvSpPr>
        <p:spPr>
          <a:xfrm>
            <a:off x="440575" y="2316746"/>
            <a:ext cx="11182922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ChangeMallocCheck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::check(const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MatchFinder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MatchResult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&amp;Result) {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const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CallExpr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callExpr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Result.Nodes.getNodeAs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CallExpr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&gt;("malloc");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if (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callExpr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auto start =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callExpr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sz="1400" b="1" i="1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getBeginLoc</a:t>
            </a:r>
            <a:r>
              <a:rPr lang="en-US" sz="1400" b="1" i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auto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Diag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diag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(start, "use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acme_zalloc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() instead of malloc()")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&lt;&lt;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FixItHint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CreateReplacement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i="1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SourceRange</a:t>
            </a:r>
            <a:r>
              <a:rPr lang="en-US" sz="1400" b="1" i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(start, </a:t>
            </a:r>
            <a:r>
              <a:rPr lang="en-US" sz="1400" b="1" i="1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start.getLocWithOffset</a:t>
            </a:r>
            <a:r>
              <a:rPr lang="en-US" sz="1400" b="1" i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i="1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strlen</a:t>
            </a:r>
            <a:r>
              <a:rPr lang="en-US" sz="1400" b="1" i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("malloc")-1)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),  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"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acme_zalloc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");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751935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504" y="302583"/>
            <a:ext cx="9601200" cy="878518"/>
          </a:xfrm>
        </p:spPr>
        <p:txBody>
          <a:bodyPr/>
          <a:lstStyle/>
          <a:p>
            <a:r>
              <a:rPr lang="en-US" dirty="0"/>
              <a:t>Source location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6137" y="1861424"/>
            <a:ext cx="9601200" cy="4161987"/>
          </a:xfrm>
        </p:spPr>
        <p:txBody>
          <a:bodyPr>
            <a:normAutofit/>
          </a:bodyPr>
          <a:lstStyle/>
          <a:p>
            <a:endParaRPr lang="en-US" dirty="0"/>
          </a:p>
          <a:p>
            <a:pPr lvl="1"/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3CE81C-42D0-4882-BAC2-9C37654E1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22</a:t>
            </a:fld>
            <a:endParaRPr lang="en-US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8FCBBC4-920D-4023-AF06-9C5B84D53B22}"/>
              </a:ext>
            </a:extLst>
          </p:cNvPr>
          <p:cNvSpPr txBox="1">
            <a:spLocks/>
          </p:cNvSpPr>
          <p:nvPr/>
        </p:nvSpPr>
        <p:spPr>
          <a:xfrm>
            <a:off x="5105195" y="2482449"/>
            <a:ext cx="6605835" cy="34563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1793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1793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00200" indent="-1793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2880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78012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There exists methods to help with source replacement</a:t>
            </a:r>
          </a:p>
          <a:p>
            <a:r>
              <a:rPr lang="en-US" dirty="0"/>
              <a:t>Each AST node has location associated with it that can be retrieved. </a:t>
            </a:r>
          </a:p>
          <a:p>
            <a:r>
              <a:rPr lang="en-US" dirty="0"/>
              <a:t>I’ll not spend too much time on this, but there’s more to explore and learn here. </a:t>
            </a:r>
          </a:p>
          <a:p>
            <a:r>
              <a:rPr lang="en-US" dirty="0"/>
              <a:t>Let’s compile the example and try it out!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9D5AEDD-BADB-46D1-87B4-C28D2B9224B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672" y="2094533"/>
            <a:ext cx="4715151" cy="1821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951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504" y="302583"/>
            <a:ext cx="9601200" cy="878518"/>
          </a:xfrm>
        </p:spPr>
        <p:txBody>
          <a:bodyPr/>
          <a:lstStyle/>
          <a:p>
            <a:r>
              <a:rPr lang="en-US" dirty="0"/>
              <a:t>Step 2: “If you give a mouse a cookie …”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6137" y="1861424"/>
            <a:ext cx="9601200" cy="4161987"/>
          </a:xfrm>
        </p:spPr>
        <p:txBody>
          <a:bodyPr>
            <a:normAutofit/>
          </a:bodyPr>
          <a:lstStyle/>
          <a:p>
            <a:endParaRPr lang="en-US" dirty="0"/>
          </a:p>
          <a:p>
            <a:pPr lvl="1"/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3CE81C-42D0-4882-BAC2-9C37654E1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23</a:t>
            </a:fld>
            <a:endParaRPr lang="en-US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8FCBBC4-920D-4023-AF06-9C5B84D53B22}"/>
              </a:ext>
            </a:extLst>
          </p:cNvPr>
          <p:cNvSpPr txBox="1">
            <a:spLocks/>
          </p:cNvSpPr>
          <p:nvPr/>
        </p:nvSpPr>
        <p:spPr>
          <a:xfrm>
            <a:off x="445254" y="1712377"/>
            <a:ext cx="10679498" cy="3970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1793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1793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00200" indent="-1793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2880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78012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ym typeface="Wingdings" panose="05000000000000000000" pitchFamily="2" charset="2"/>
              </a:rPr>
              <a:t>Someone discovered we need to change a few thousand files to use a new API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This is contrived, I know – please suspend logic for now, this is a tutorial after all </a:t>
            </a:r>
          </a:p>
          <a:p>
            <a:r>
              <a:rPr lang="en-US" dirty="0">
                <a:sym typeface="Wingdings" panose="05000000000000000000" pitchFamily="2" charset="2"/>
              </a:rPr>
              <a:t>Transform “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void *malloc(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size_t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)</a:t>
            </a:r>
            <a:r>
              <a:rPr lang="en-US" dirty="0">
                <a:sym typeface="Wingdings" panose="05000000000000000000" pitchFamily="2" charset="2"/>
              </a:rPr>
              <a:t>” -&gt; “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void *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acme_zalloc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size_t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, int)</a:t>
            </a:r>
            <a:r>
              <a:rPr lang="en-US" dirty="0">
                <a:sym typeface="Wingdings" panose="05000000000000000000" pitchFamily="2" charset="2"/>
              </a:rPr>
              <a:t>”, and “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void free(void *)</a:t>
            </a:r>
            <a:r>
              <a:rPr lang="en-US" dirty="0">
                <a:sym typeface="Wingdings" panose="05000000000000000000" pitchFamily="2" charset="2"/>
              </a:rPr>
              <a:t>” -&gt; “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void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acme_free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(void **)</a:t>
            </a:r>
            <a:r>
              <a:rPr lang="en-US" dirty="0">
                <a:sym typeface="Wingdings" panose="05000000000000000000" pitchFamily="2" charset="2"/>
              </a:rPr>
              <a:t>”. Let’s assume all of our files include a single top level include that we can add new interface prototypes and defines too. </a:t>
            </a:r>
          </a:p>
          <a:p>
            <a:r>
              <a:rPr lang="en-US" dirty="0">
                <a:sym typeface="Wingdings" panose="05000000000000000000" pitchFamily="2" charset="2"/>
              </a:rPr>
              <a:t>First step – extend the matchers … 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01B4FDF-B727-42F5-80CE-52CD013A251B}"/>
              </a:ext>
            </a:extLst>
          </p:cNvPr>
          <p:cNvSpPr txBox="1"/>
          <p:nvPr/>
        </p:nvSpPr>
        <p:spPr>
          <a:xfrm>
            <a:off x="701820" y="4191516"/>
            <a:ext cx="10788359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ChangeMallocCheck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registerMatchers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MatchFinder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*Finder) {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400" b="1" i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Finder-&gt;</a:t>
            </a:r>
            <a:r>
              <a:rPr lang="en-US" sz="1400" b="1" i="1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addMatcher</a:t>
            </a:r>
            <a:r>
              <a:rPr lang="en-US" sz="1400" b="1" i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i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callExpr</a:t>
            </a:r>
            <a:r>
              <a:rPr lang="en-US" sz="1400" b="1" i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(callee(</a:t>
            </a:r>
            <a:r>
              <a:rPr lang="en-US" sz="1400" b="1" i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functionDecl</a:t>
            </a:r>
            <a:r>
              <a:rPr lang="en-US" sz="1400" b="1" i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i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hasName</a:t>
            </a:r>
            <a:r>
              <a:rPr lang="en-US" sz="1400" b="1" i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("malloc"))))</a:t>
            </a:r>
            <a:r>
              <a:rPr lang="en-US" sz="1400" b="1" i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.bind("malloc")</a:t>
            </a:r>
            <a:r>
              <a:rPr lang="en-US" sz="1400" b="1" i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,this);</a:t>
            </a:r>
          </a:p>
          <a:p>
            <a:r>
              <a:rPr lang="en-US" sz="1400" b="1" i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Finder-&gt;</a:t>
            </a:r>
            <a:r>
              <a:rPr lang="en-US" sz="1400" b="1" i="1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addMatcher</a:t>
            </a:r>
            <a:r>
              <a:rPr lang="en-US" sz="1400" b="1" i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i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callExpr</a:t>
            </a:r>
            <a:r>
              <a:rPr lang="en-US" sz="1400" b="1" i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(callee(</a:t>
            </a:r>
            <a:r>
              <a:rPr lang="en-US" sz="1400" b="1" i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functionDecl</a:t>
            </a:r>
            <a:r>
              <a:rPr lang="en-US" sz="1400" b="1" i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i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hasName</a:t>
            </a:r>
            <a:r>
              <a:rPr lang="en-US" sz="1400" b="1" i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(“free"))))</a:t>
            </a:r>
            <a:r>
              <a:rPr lang="en-US" sz="1400" b="1" i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.bind(“free")</a:t>
            </a:r>
            <a:r>
              <a:rPr lang="en-US" sz="1400" b="1" i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,this);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116333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504" y="302583"/>
            <a:ext cx="9601200" cy="878518"/>
          </a:xfrm>
        </p:spPr>
        <p:txBody>
          <a:bodyPr/>
          <a:lstStyle/>
          <a:p>
            <a:r>
              <a:rPr lang="en-US" dirty="0"/>
              <a:t>Step 2: Replace “free”, extend “malloc”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6137" y="1861424"/>
            <a:ext cx="9601200" cy="4161987"/>
          </a:xfrm>
        </p:spPr>
        <p:txBody>
          <a:bodyPr>
            <a:normAutofit/>
          </a:bodyPr>
          <a:lstStyle/>
          <a:p>
            <a:endParaRPr lang="en-US" dirty="0"/>
          </a:p>
          <a:p>
            <a:pPr lvl="1"/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3CE81C-42D0-4882-BAC2-9C37654E1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24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53C24E6-EE6F-4055-ADC5-03655C94E6D8}"/>
              </a:ext>
            </a:extLst>
          </p:cNvPr>
          <p:cNvSpPr txBox="1"/>
          <p:nvPr/>
        </p:nvSpPr>
        <p:spPr>
          <a:xfrm>
            <a:off x="314672" y="1539897"/>
            <a:ext cx="11529592" cy="46166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ChangeMallocCheck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::check(const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MatchFinder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MatchResult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&amp;Result) {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400" b="1" i="1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SmallString</a:t>
            </a:r>
            <a:r>
              <a:rPr lang="en-US" sz="1400" b="1" i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&lt;64&gt; </a:t>
            </a:r>
            <a:r>
              <a:rPr lang="en-US" sz="1400" b="1" i="1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NewArgument</a:t>
            </a:r>
            <a:r>
              <a:rPr lang="en-US" sz="1400" b="1" i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const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CallExpr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callExpr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Result.Nodes.getNodeAs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CallExpr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&gt;("malloc");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if (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callExpr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auto start =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callExpr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getBeginLoc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auto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Diag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diag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(start, "use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acme_zalloc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() instead of malloc()")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&lt;&lt;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FixItHint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CreateReplacement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SourceRange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(start,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start.getLocWithOffset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strlen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("malloc")-1)), 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"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acme_zalloc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");</a:t>
            </a:r>
          </a:p>
          <a:p>
            <a:r>
              <a:rPr lang="en-US" sz="1400" b="1" i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b="1" i="1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NewArgument</a:t>
            </a:r>
            <a:r>
              <a:rPr lang="en-US" sz="1400" b="1" i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Twine(", ZERO_INITIALIZE").str();</a:t>
            </a:r>
          </a:p>
          <a:p>
            <a:r>
              <a:rPr lang="en-US" sz="1400" b="1" i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const auto </a:t>
            </a:r>
            <a:r>
              <a:rPr lang="en-US" sz="1400" b="1" i="1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InsertNewArgument</a:t>
            </a:r>
            <a:r>
              <a:rPr lang="en-US" sz="1400" b="1" i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400" b="1" i="1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FixItHint</a:t>
            </a:r>
            <a:r>
              <a:rPr lang="en-US" sz="1400" b="1" i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400" b="1" i="1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CreateInsertion</a:t>
            </a:r>
            <a:r>
              <a:rPr lang="en-US" sz="1400" b="1" i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i="1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callExpr</a:t>
            </a:r>
            <a:r>
              <a:rPr lang="en-US" sz="1400" b="1" i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sz="1400" b="1" i="1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getEndLoc</a:t>
            </a:r>
            <a:r>
              <a:rPr lang="en-US" sz="1400" b="1" i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(), </a:t>
            </a:r>
            <a:r>
              <a:rPr lang="en-US" sz="1400" b="1" i="1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NewArgument</a:t>
            </a:r>
            <a:r>
              <a:rPr lang="en-US" sz="1400" b="1" i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400" b="1" i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b="1" i="1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Diag</a:t>
            </a:r>
            <a:r>
              <a:rPr lang="en-US" sz="1400" b="1" i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400" b="1" i="1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InsertNewArgument</a:t>
            </a:r>
            <a:r>
              <a:rPr lang="en-US" sz="1400" b="1" i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r>
              <a:rPr lang="en-US" sz="1400" b="1" i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400" b="1" i="1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callExpr</a:t>
            </a:r>
            <a:r>
              <a:rPr lang="en-US" sz="1400" b="1" i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400" b="1" i="1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Result.Nodes.getNodeAs</a:t>
            </a:r>
            <a:r>
              <a:rPr lang="en-US" sz="1400" b="1" i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400" b="1" i="1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CallExpr</a:t>
            </a:r>
            <a:r>
              <a:rPr lang="en-US" sz="1400" b="1" i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&gt;("free");</a:t>
            </a:r>
          </a:p>
          <a:p>
            <a:r>
              <a:rPr lang="en-US" sz="1400" b="1" i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if (</a:t>
            </a:r>
            <a:r>
              <a:rPr lang="en-US" sz="1400" b="1" i="1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callExpr</a:t>
            </a:r>
            <a:r>
              <a:rPr lang="en-US" sz="1400" b="1" i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400" b="1" i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auto start = </a:t>
            </a:r>
            <a:r>
              <a:rPr lang="en-US" sz="1400" b="1" i="1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callExpr</a:t>
            </a:r>
            <a:r>
              <a:rPr lang="en-US" sz="1400" b="1" i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sz="1400" b="1" i="1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getBeginLoc</a:t>
            </a:r>
            <a:r>
              <a:rPr lang="en-US" sz="1400" b="1" i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sz="1400" b="1" i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auto </a:t>
            </a:r>
            <a:r>
              <a:rPr lang="en-US" sz="1400" b="1" i="1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Diag</a:t>
            </a:r>
            <a:r>
              <a:rPr lang="en-US" sz="1400" b="1" i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400" b="1" i="1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diag</a:t>
            </a:r>
            <a:r>
              <a:rPr lang="en-US" sz="1400" b="1" i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(start, "use </a:t>
            </a:r>
            <a:r>
              <a:rPr lang="en-US" sz="1400" b="1" i="1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acme_free</a:t>
            </a:r>
            <a:r>
              <a:rPr lang="en-US" sz="1400" b="1" i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 instead of free()")</a:t>
            </a:r>
          </a:p>
          <a:p>
            <a:r>
              <a:rPr lang="en-US" sz="1400" b="1" i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&lt;&lt; </a:t>
            </a:r>
            <a:r>
              <a:rPr lang="en-US" sz="1400" b="1" i="1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FixItHint</a:t>
            </a:r>
            <a:r>
              <a:rPr lang="en-US" sz="1400" b="1" i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400" b="1" i="1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CreateReplacement</a:t>
            </a:r>
            <a:r>
              <a:rPr lang="en-US" sz="1400" b="1" i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i="1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SourceRange</a:t>
            </a:r>
            <a:r>
              <a:rPr lang="en-US" sz="1400" b="1" i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(start, </a:t>
            </a:r>
            <a:r>
              <a:rPr lang="en-US" sz="1400" b="1" i="1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start.getLocWithOffset</a:t>
            </a:r>
            <a:r>
              <a:rPr lang="en-US" sz="1400" b="1" i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i="1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strlen</a:t>
            </a:r>
            <a:r>
              <a:rPr lang="en-US" sz="1400" b="1" i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("free")-1)),  </a:t>
            </a:r>
          </a:p>
          <a:p>
            <a:r>
              <a:rPr lang="en-US" sz="1400" b="1" i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"</a:t>
            </a:r>
            <a:r>
              <a:rPr lang="en-US" sz="1400" b="1" i="1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acme_free</a:t>
            </a:r>
            <a:r>
              <a:rPr lang="en-US" sz="1400" b="1" i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");</a:t>
            </a:r>
          </a:p>
          <a:p>
            <a:r>
              <a:rPr lang="en-US" sz="1400" b="1" i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b="1" i="1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Diag</a:t>
            </a:r>
            <a:r>
              <a:rPr lang="en-US" sz="1400" b="1" i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400" b="1" i="1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FixItHint</a:t>
            </a:r>
            <a:r>
              <a:rPr lang="en-US" sz="1400" b="1" i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400" b="1" i="1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CreateInsertion</a:t>
            </a:r>
            <a:r>
              <a:rPr lang="en-US" sz="1400" b="1" i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i="1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callExpr</a:t>
            </a:r>
            <a:r>
              <a:rPr lang="en-US" sz="1400" b="1" i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sz="1400" b="1" i="1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getArg</a:t>
            </a:r>
            <a:r>
              <a:rPr lang="en-US" sz="1400" b="1" i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(0)-&gt;</a:t>
            </a:r>
            <a:r>
              <a:rPr lang="en-US" sz="1400" b="1" i="1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getBeginLoc</a:t>
            </a:r>
            <a:r>
              <a:rPr lang="en-US" sz="1400" b="1" i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(), "(void **)&amp;");</a:t>
            </a:r>
          </a:p>
          <a:p>
            <a:r>
              <a:rPr lang="en-US" sz="1400" b="1" i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58859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504" y="302583"/>
            <a:ext cx="9601200" cy="878518"/>
          </a:xfrm>
        </p:spPr>
        <p:txBody>
          <a:bodyPr/>
          <a:lstStyle/>
          <a:p>
            <a:r>
              <a:rPr lang="en-US" dirty="0"/>
              <a:t>Demo3 – Repeat with new changes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7521" y="1710953"/>
            <a:ext cx="8232307" cy="4161987"/>
          </a:xfrm>
        </p:spPr>
        <p:txBody>
          <a:bodyPr>
            <a:normAutofit/>
          </a:bodyPr>
          <a:lstStyle/>
          <a:p>
            <a:endParaRPr lang="en-US" dirty="0"/>
          </a:p>
          <a:p>
            <a:pPr lvl="1"/>
            <a:r>
              <a:rPr lang="en-US" dirty="0"/>
              <a:t>Rebuild, retry …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3CE81C-42D0-4882-BAC2-9C37654E1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534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504" y="302583"/>
            <a:ext cx="9601200" cy="878518"/>
          </a:xfrm>
        </p:spPr>
        <p:txBody>
          <a:bodyPr/>
          <a:lstStyle/>
          <a:p>
            <a:r>
              <a:rPr lang="en-US" dirty="0"/>
              <a:t>Clang-tidy for Projects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3CE81C-42D0-4882-BAC2-9C37654E1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26</a:t>
            </a:fld>
            <a:endParaRPr lang="en-US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8FCBBC4-920D-4023-AF06-9C5B84D53B22}"/>
              </a:ext>
            </a:extLst>
          </p:cNvPr>
          <p:cNvSpPr txBox="1">
            <a:spLocks/>
          </p:cNvSpPr>
          <p:nvPr/>
        </p:nvSpPr>
        <p:spPr>
          <a:xfrm>
            <a:off x="400727" y="2057028"/>
            <a:ext cx="5782647" cy="38865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1793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1793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00200" indent="-1793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2880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78012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Examples shown so far are for clang-tidy for one file.</a:t>
            </a:r>
          </a:p>
          <a:p>
            <a:r>
              <a:rPr lang="en-US" dirty="0"/>
              <a:t>What if we want to process multiple files across a source repo?</a:t>
            </a:r>
          </a:p>
          <a:p>
            <a:r>
              <a:rPr lang="en-US" dirty="0"/>
              <a:t>file1.cpp, h1.h, and h2.h are modified first step.</a:t>
            </a:r>
          </a:p>
          <a:p>
            <a:r>
              <a:rPr lang="en-US" dirty="0"/>
              <a:t>Then file2.cpp is modified, but could fail to compile properly.</a:t>
            </a:r>
          </a:p>
          <a:p>
            <a:r>
              <a:rPr lang="en-US" dirty="0"/>
              <a:t>How to address?</a:t>
            </a:r>
          </a:p>
          <a:p>
            <a:r>
              <a:rPr lang="en-US" dirty="0"/>
              <a:t>There is a solution!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21DFA5B-4BE1-45BF-B0E6-85A1DC992844}"/>
              </a:ext>
            </a:extLst>
          </p:cNvPr>
          <p:cNvSpPr/>
          <p:nvPr/>
        </p:nvSpPr>
        <p:spPr>
          <a:xfrm>
            <a:off x="6946230" y="4917880"/>
            <a:ext cx="1761688" cy="4781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clang-tidy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86293285-6F9B-4E0D-B84F-0A929FAA33DB}"/>
              </a:ext>
            </a:extLst>
          </p:cNvPr>
          <p:cNvSpPr/>
          <p:nvPr/>
        </p:nvSpPr>
        <p:spPr>
          <a:xfrm>
            <a:off x="6662345" y="4173440"/>
            <a:ext cx="1080839" cy="478172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file1.cpp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7258082A-31AA-4500-9CD9-AA03E431365B}"/>
              </a:ext>
            </a:extLst>
          </p:cNvPr>
          <p:cNvSpPr/>
          <p:nvPr/>
        </p:nvSpPr>
        <p:spPr>
          <a:xfrm>
            <a:off x="6475944" y="3429000"/>
            <a:ext cx="953547" cy="478172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h1.h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401EF4AB-93D4-4DE8-B284-55C6467A5496}"/>
              </a:ext>
            </a:extLst>
          </p:cNvPr>
          <p:cNvSpPr/>
          <p:nvPr/>
        </p:nvSpPr>
        <p:spPr>
          <a:xfrm>
            <a:off x="7743184" y="2931535"/>
            <a:ext cx="953547" cy="478172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h2.h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04D4D581-6012-4BE8-A4BF-22ABE96CA051}"/>
              </a:ext>
            </a:extLst>
          </p:cNvPr>
          <p:cNvSpPr/>
          <p:nvPr/>
        </p:nvSpPr>
        <p:spPr>
          <a:xfrm>
            <a:off x="8056877" y="4173440"/>
            <a:ext cx="1080839" cy="478172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file2.cpp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6EFEBEC2-D0D3-4CD2-A9A5-914244E88167}"/>
              </a:ext>
            </a:extLst>
          </p:cNvPr>
          <p:cNvCxnSpPr>
            <a:endCxn id="9" idx="2"/>
          </p:cNvCxnSpPr>
          <p:nvPr/>
        </p:nvCxnSpPr>
        <p:spPr>
          <a:xfrm flipH="1" flipV="1">
            <a:off x="7202765" y="4651612"/>
            <a:ext cx="226726" cy="26626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B4275D66-288A-4BC0-838A-502EA1F07CF7}"/>
              </a:ext>
            </a:extLst>
          </p:cNvPr>
          <p:cNvCxnSpPr>
            <a:cxnSpLocks/>
            <a:endCxn id="15" idx="2"/>
          </p:cNvCxnSpPr>
          <p:nvPr/>
        </p:nvCxnSpPr>
        <p:spPr>
          <a:xfrm flipV="1">
            <a:off x="8219086" y="4651612"/>
            <a:ext cx="378211" cy="26626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2B25A4FD-B125-4699-A61F-8C08E03ED20C}"/>
              </a:ext>
            </a:extLst>
          </p:cNvPr>
          <p:cNvCxnSpPr/>
          <p:nvPr/>
        </p:nvCxnSpPr>
        <p:spPr>
          <a:xfrm flipH="1" flipV="1">
            <a:off x="6952717" y="3897526"/>
            <a:ext cx="226726" cy="26626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2786F30C-2E8B-4043-9B99-B44AA411707C}"/>
              </a:ext>
            </a:extLst>
          </p:cNvPr>
          <p:cNvCxnSpPr>
            <a:cxnSpLocks/>
          </p:cNvCxnSpPr>
          <p:nvPr/>
        </p:nvCxnSpPr>
        <p:spPr>
          <a:xfrm flipV="1">
            <a:off x="7429491" y="3429000"/>
            <a:ext cx="623445" cy="73479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8C8C40FE-DBFB-4050-8E39-460715DACFA7}"/>
              </a:ext>
            </a:extLst>
          </p:cNvPr>
          <p:cNvCxnSpPr>
            <a:cxnSpLocks/>
          </p:cNvCxnSpPr>
          <p:nvPr/>
        </p:nvCxnSpPr>
        <p:spPr>
          <a:xfrm flipH="1" flipV="1">
            <a:off x="8531907" y="3429000"/>
            <a:ext cx="292115" cy="71243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3526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  <p:bldP spid="13" grpId="0" animBg="1"/>
      <p:bldP spid="15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504" y="302583"/>
            <a:ext cx="9601200" cy="878518"/>
          </a:xfrm>
        </p:spPr>
        <p:txBody>
          <a:bodyPr/>
          <a:lstStyle/>
          <a:p>
            <a:r>
              <a:rPr lang="en-US" dirty="0"/>
              <a:t>Clang-tidy for Projects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3CE81C-42D0-4882-BAC2-9C37654E1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05023" y="6315736"/>
            <a:ext cx="918882" cy="222436"/>
          </a:xfrm>
        </p:spPr>
        <p:txBody>
          <a:bodyPr/>
          <a:lstStyle/>
          <a:p>
            <a:fld id="{E31375A4-56A4-47D6-9801-1991572033F7}" type="slidenum">
              <a:rPr lang="en-US" smtClean="0"/>
              <a:t>27</a:t>
            </a:fld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8FCBBC4-920D-4023-AF06-9C5B84D53B22}"/>
              </a:ext>
            </a:extLst>
          </p:cNvPr>
          <p:cNvSpPr txBox="1">
            <a:spLocks/>
          </p:cNvSpPr>
          <p:nvPr/>
        </p:nvSpPr>
        <p:spPr>
          <a:xfrm>
            <a:off x="400727" y="2057028"/>
            <a:ext cx="5782647" cy="38865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1793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1793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00200" indent="-1793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2880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78012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file1.cpp, h1.h, and h2.h are processed, and modifications stored in a </a:t>
            </a:r>
            <a:r>
              <a:rPr lang="en-US" dirty="0" err="1"/>
              <a:t>yaml</a:t>
            </a:r>
            <a:r>
              <a:rPr lang="en-US" dirty="0"/>
              <a:t> file.</a:t>
            </a:r>
          </a:p>
          <a:p>
            <a:r>
              <a:rPr lang="en-US" dirty="0"/>
              <a:t>file2.cpp is processed, changes stored to a </a:t>
            </a:r>
            <a:r>
              <a:rPr lang="en-US" dirty="0" err="1"/>
              <a:t>yaml</a:t>
            </a:r>
            <a:r>
              <a:rPr lang="en-US" dirty="0"/>
              <a:t> file. </a:t>
            </a:r>
          </a:p>
          <a:p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21DFA5B-4BE1-45BF-B0E6-85A1DC992844}"/>
              </a:ext>
            </a:extLst>
          </p:cNvPr>
          <p:cNvSpPr/>
          <p:nvPr/>
        </p:nvSpPr>
        <p:spPr>
          <a:xfrm>
            <a:off x="7276430" y="4467030"/>
            <a:ext cx="1761688" cy="4781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clang-tidy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86293285-6F9B-4E0D-B84F-0A929FAA33DB}"/>
              </a:ext>
            </a:extLst>
          </p:cNvPr>
          <p:cNvSpPr/>
          <p:nvPr/>
        </p:nvSpPr>
        <p:spPr>
          <a:xfrm>
            <a:off x="6992545" y="3722590"/>
            <a:ext cx="1080839" cy="478172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file1.cpp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7258082A-31AA-4500-9CD9-AA03E431365B}"/>
              </a:ext>
            </a:extLst>
          </p:cNvPr>
          <p:cNvSpPr/>
          <p:nvPr/>
        </p:nvSpPr>
        <p:spPr>
          <a:xfrm>
            <a:off x="6806144" y="2978150"/>
            <a:ext cx="953547" cy="478172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h1.h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401EF4AB-93D4-4DE8-B284-55C6467A5496}"/>
              </a:ext>
            </a:extLst>
          </p:cNvPr>
          <p:cNvSpPr/>
          <p:nvPr/>
        </p:nvSpPr>
        <p:spPr>
          <a:xfrm>
            <a:off x="8073384" y="2480685"/>
            <a:ext cx="953547" cy="478172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h2.h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04D4D581-6012-4BE8-A4BF-22ABE96CA051}"/>
              </a:ext>
            </a:extLst>
          </p:cNvPr>
          <p:cNvSpPr/>
          <p:nvPr/>
        </p:nvSpPr>
        <p:spPr>
          <a:xfrm>
            <a:off x="8387077" y="3722590"/>
            <a:ext cx="1080839" cy="478172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file2.cpp</a:t>
            </a:r>
          </a:p>
        </p:txBody>
      </p:sp>
      <p:sp>
        <p:nvSpPr>
          <p:cNvPr id="18" name="Flowchart: Direct Access Storage 17">
            <a:extLst>
              <a:ext uri="{FF2B5EF4-FFF2-40B4-BE49-F238E27FC236}">
                <a16:creationId xmlns:a16="http://schemas.microsoft.com/office/drawing/2014/main" id="{157473A7-38E1-4817-BA9A-0EB3BCCCAF2A}"/>
              </a:ext>
            </a:extLst>
          </p:cNvPr>
          <p:cNvSpPr/>
          <p:nvPr/>
        </p:nvSpPr>
        <p:spPr>
          <a:xfrm>
            <a:off x="9946887" y="4467030"/>
            <a:ext cx="1048624" cy="478172"/>
          </a:xfrm>
          <a:prstGeom prst="flowChartMagneticDrum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6EFEBEC2-D0D3-4CD2-A9A5-914244E88167}"/>
              </a:ext>
            </a:extLst>
          </p:cNvPr>
          <p:cNvCxnSpPr>
            <a:endCxn id="9" idx="2"/>
          </p:cNvCxnSpPr>
          <p:nvPr/>
        </p:nvCxnSpPr>
        <p:spPr>
          <a:xfrm flipH="1" flipV="1">
            <a:off x="7532965" y="4200762"/>
            <a:ext cx="226726" cy="26626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B4275D66-288A-4BC0-838A-502EA1F07CF7}"/>
              </a:ext>
            </a:extLst>
          </p:cNvPr>
          <p:cNvCxnSpPr>
            <a:cxnSpLocks/>
            <a:endCxn id="15" idx="2"/>
          </p:cNvCxnSpPr>
          <p:nvPr/>
        </p:nvCxnSpPr>
        <p:spPr>
          <a:xfrm flipV="1">
            <a:off x="8549286" y="4200762"/>
            <a:ext cx="378211" cy="26626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2B25A4FD-B125-4699-A61F-8C08E03ED20C}"/>
              </a:ext>
            </a:extLst>
          </p:cNvPr>
          <p:cNvCxnSpPr/>
          <p:nvPr/>
        </p:nvCxnSpPr>
        <p:spPr>
          <a:xfrm flipH="1" flipV="1">
            <a:off x="7282917" y="3446676"/>
            <a:ext cx="226726" cy="26626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2786F30C-2E8B-4043-9B99-B44AA411707C}"/>
              </a:ext>
            </a:extLst>
          </p:cNvPr>
          <p:cNvCxnSpPr>
            <a:cxnSpLocks/>
          </p:cNvCxnSpPr>
          <p:nvPr/>
        </p:nvCxnSpPr>
        <p:spPr>
          <a:xfrm flipV="1">
            <a:off x="7759691" y="2978150"/>
            <a:ext cx="623445" cy="73479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8C8C40FE-DBFB-4050-8E39-460715DACFA7}"/>
              </a:ext>
            </a:extLst>
          </p:cNvPr>
          <p:cNvCxnSpPr>
            <a:cxnSpLocks/>
          </p:cNvCxnSpPr>
          <p:nvPr/>
        </p:nvCxnSpPr>
        <p:spPr>
          <a:xfrm flipH="1" flipV="1">
            <a:off x="8862107" y="2978150"/>
            <a:ext cx="292115" cy="71243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Arrow: Right 28">
            <a:extLst>
              <a:ext uri="{FF2B5EF4-FFF2-40B4-BE49-F238E27FC236}">
                <a16:creationId xmlns:a16="http://schemas.microsoft.com/office/drawing/2014/main" id="{04EE4C1D-CEFF-4424-B1B9-D192D34D1ADD}"/>
              </a:ext>
            </a:extLst>
          </p:cNvPr>
          <p:cNvSpPr/>
          <p:nvPr/>
        </p:nvSpPr>
        <p:spPr>
          <a:xfrm>
            <a:off x="9115962" y="4629092"/>
            <a:ext cx="766255" cy="195462"/>
          </a:xfrm>
          <a:prstGeom prst="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F700551-4770-4D70-898F-077B1B487348}"/>
              </a:ext>
            </a:extLst>
          </p:cNvPr>
          <p:cNvSpPr txBox="1"/>
          <p:nvPr/>
        </p:nvSpPr>
        <p:spPr>
          <a:xfrm>
            <a:off x="9805034" y="4929718"/>
            <a:ext cx="165943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Clang-tidy </a:t>
            </a:r>
          </a:p>
          <a:p>
            <a:pPr algn="ctr"/>
            <a:r>
              <a:rPr lang="en-US" dirty="0"/>
              <a:t>Replacements</a:t>
            </a:r>
          </a:p>
          <a:p>
            <a:pPr algn="ctr"/>
            <a:r>
              <a:rPr lang="en-US" dirty="0"/>
              <a:t>database</a:t>
            </a:r>
          </a:p>
        </p:txBody>
      </p:sp>
    </p:spTree>
    <p:extLst>
      <p:ext uri="{BB962C8B-B14F-4D97-AF65-F5344CB8AC3E}">
        <p14:creationId xmlns:p14="http://schemas.microsoft.com/office/powerpoint/2010/main" val="954413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  <p:bldP spid="13" grpId="0" animBg="1"/>
      <p:bldP spid="15" grpId="0" animBg="1"/>
      <p:bldP spid="18" grpId="0" animBg="1"/>
      <p:bldP spid="29" grpId="0" animBg="1"/>
      <p:bldP spid="3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504" y="302583"/>
            <a:ext cx="9601200" cy="878518"/>
          </a:xfrm>
        </p:spPr>
        <p:txBody>
          <a:bodyPr/>
          <a:lstStyle/>
          <a:p>
            <a:r>
              <a:rPr lang="en-US" dirty="0"/>
              <a:t>Clang-tidy for Projects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3CE81C-42D0-4882-BAC2-9C37654E1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05023" y="6315736"/>
            <a:ext cx="918882" cy="222436"/>
          </a:xfrm>
        </p:spPr>
        <p:txBody>
          <a:bodyPr/>
          <a:lstStyle/>
          <a:p>
            <a:fld id="{E31375A4-56A4-47D6-9801-1991572033F7}" type="slidenum">
              <a:rPr lang="en-US" smtClean="0"/>
              <a:t>28</a:t>
            </a:fld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8FCBBC4-920D-4023-AF06-9C5B84D53B22}"/>
              </a:ext>
            </a:extLst>
          </p:cNvPr>
          <p:cNvSpPr txBox="1">
            <a:spLocks/>
          </p:cNvSpPr>
          <p:nvPr/>
        </p:nvSpPr>
        <p:spPr>
          <a:xfrm>
            <a:off x="400727" y="2057028"/>
            <a:ext cx="5782647" cy="38865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1793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1793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00200" indent="-1793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2880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78012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The clang-apply-replacements tool will process the changes after clang-tidy is complete.</a:t>
            </a:r>
          </a:p>
          <a:p>
            <a:r>
              <a:rPr lang="en-US" dirty="0"/>
              <a:t>No problem!</a:t>
            </a:r>
          </a:p>
          <a:p>
            <a:r>
              <a:rPr lang="en-US" dirty="0"/>
              <a:t>clang-tidy/tool/run-clang-tidy.py</a:t>
            </a:r>
          </a:p>
          <a:p>
            <a:pPr lvl="1"/>
            <a:r>
              <a:rPr lang="en-US" dirty="0"/>
              <a:t>Runs clang-tidy in parallel</a:t>
            </a:r>
          </a:p>
          <a:p>
            <a:pPr lvl="1"/>
            <a:r>
              <a:rPr lang="en-US" dirty="0"/>
              <a:t>Can use matching patterns</a:t>
            </a:r>
          </a:p>
          <a:p>
            <a:pPr lvl="1"/>
            <a:r>
              <a:rPr lang="en-US" dirty="0"/>
              <a:t>Handles deferred replacements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21DFA5B-4BE1-45BF-B0E6-85A1DC992844}"/>
              </a:ext>
            </a:extLst>
          </p:cNvPr>
          <p:cNvSpPr/>
          <p:nvPr/>
        </p:nvSpPr>
        <p:spPr>
          <a:xfrm>
            <a:off x="7276430" y="4467030"/>
            <a:ext cx="1761688" cy="4781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clang-apply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86293285-6F9B-4E0D-B84F-0A929FAA33DB}"/>
              </a:ext>
            </a:extLst>
          </p:cNvPr>
          <p:cNvSpPr/>
          <p:nvPr/>
        </p:nvSpPr>
        <p:spPr>
          <a:xfrm>
            <a:off x="6992545" y="3722590"/>
            <a:ext cx="1080839" cy="478172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file1.cpp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7258082A-31AA-4500-9CD9-AA03E431365B}"/>
              </a:ext>
            </a:extLst>
          </p:cNvPr>
          <p:cNvSpPr/>
          <p:nvPr/>
        </p:nvSpPr>
        <p:spPr>
          <a:xfrm>
            <a:off x="6806144" y="2978150"/>
            <a:ext cx="953547" cy="478172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h1.h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401EF4AB-93D4-4DE8-B284-55C6467A5496}"/>
              </a:ext>
            </a:extLst>
          </p:cNvPr>
          <p:cNvSpPr/>
          <p:nvPr/>
        </p:nvSpPr>
        <p:spPr>
          <a:xfrm>
            <a:off x="8073384" y="2480685"/>
            <a:ext cx="953547" cy="478172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h2.h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04D4D581-6012-4BE8-A4BF-22ABE96CA051}"/>
              </a:ext>
            </a:extLst>
          </p:cNvPr>
          <p:cNvSpPr/>
          <p:nvPr/>
        </p:nvSpPr>
        <p:spPr>
          <a:xfrm>
            <a:off x="8387077" y="3722590"/>
            <a:ext cx="1080839" cy="478172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file2.cpp</a:t>
            </a:r>
          </a:p>
        </p:txBody>
      </p:sp>
      <p:sp>
        <p:nvSpPr>
          <p:cNvPr id="18" name="Flowchart: Direct Access Storage 17">
            <a:extLst>
              <a:ext uri="{FF2B5EF4-FFF2-40B4-BE49-F238E27FC236}">
                <a16:creationId xmlns:a16="http://schemas.microsoft.com/office/drawing/2014/main" id="{157473A7-38E1-4817-BA9A-0EB3BCCCAF2A}"/>
              </a:ext>
            </a:extLst>
          </p:cNvPr>
          <p:cNvSpPr/>
          <p:nvPr/>
        </p:nvSpPr>
        <p:spPr>
          <a:xfrm>
            <a:off x="9946887" y="4467030"/>
            <a:ext cx="1048624" cy="478172"/>
          </a:xfrm>
          <a:prstGeom prst="flowChartMagneticDrum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6EFEBEC2-D0D3-4CD2-A9A5-914244E88167}"/>
              </a:ext>
            </a:extLst>
          </p:cNvPr>
          <p:cNvCxnSpPr>
            <a:endCxn id="9" idx="2"/>
          </p:cNvCxnSpPr>
          <p:nvPr/>
        </p:nvCxnSpPr>
        <p:spPr>
          <a:xfrm flipH="1" flipV="1">
            <a:off x="7532965" y="4200762"/>
            <a:ext cx="226726" cy="26626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B4275D66-288A-4BC0-838A-502EA1F07CF7}"/>
              </a:ext>
            </a:extLst>
          </p:cNvPr>
          <p:cNvCxnSpPr>
            <a:cxnSpLocks/>
            <a:endCxn id="15" idx="2"/>
          </p:cNvCxnSpPr>
          <p:nvPr/>
        </p:nvCxnSpPr>
        <p:spPr>
          <a:xfrm flipV="1">
            <a:off x="8549286" y="4200762"/>
            <a:ext cx="378211" cy="26626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2B25A4FD-B125-4699-A61F-8C08E03ED20C}"/>
              </a:ext>
            </a:extLst>
          </p:cNvPr>
          <p:cNvCxnSpPr/>
          <p:nvPr/>
        </p:nvCxnSpPr>
        <p:spPr>
          <a:xfrm flipH="1" flipV="1">
            <a:off x="7282917" y="3446676"/>
            <a:ext cx="226726" cy="26626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2786F30C-2E8B-4043-9B99-B44AA411707C}"/>
              </a:ext>
            </a:extLst>
          </p:cNvPr>
          <p:cNvCxnSpPr>
            <a:cxnSpLocks/>
          </p:cNvCxnSpPr>
          <p:nvPr/>
        </p:nvCxnSpPr>
        <p:spPr>
          <a:xfrm flipV="1">
            <a:off x="7759691" y="2978150"/>
            <a:ext cx="623445" cy="73479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8C8C40FE-DBFB-4050-8E39-460715DACFA7}"/>
              </a:ext>
            </a:extLst>
          </p:cNvPr>
          <p:cNvCxnSpPr>
            <a:cxnSpLocks/>
          </p:cNvCxnSpPr>
          <p:nvPr/>
        </p:nvCxnSpPr>
        <p:spPr>
          <a:xfrm flipH="1" flipV="1">
            <a:off x="8862107" y="2978150"/>
            <a:ext cx="292115" cy="71243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Arrow: Right 28">
            <a:extLst>
              <a:ext uri="{FF2B5EF4-FFF2-40B4-BE49-F238E27FC236}">
                <a16:creationId xmlns:a16="http://schemas.microsoft.com/office/drawing/2014/main" id="{04EE4C1D-CEFF-4424-B1B9-D192D34D1ADD}"/>
              </a:ext>
            </a:extLst>
          </p:cNvPr>
          <p:cNvSpPr/>
          <p:nvPr/>
        </p:nvSpPr>
        <p:spPr>
          <a:xfrm rot="10800000">
            <a:off x="9094806" y="4608385"/>
            <a:ext cx="766255" cy="195462"/>
          </a:xfrm>
          <a:prstGeom prst="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F700551-4770-4D70-898F-077B1B487348}"/>
              </a:ext>
            </a:extLst>
          </p:cNvPr>
          <p:cNvSpPr txBox="1"/>
          <p:nvPr/>
        </p:nvSpPr>
        <p:spPr>
          <a:xfrm>
            <a:off x="9805034" y="4929718"/>
            <a:ext cx="165943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Clang-tidy </a:t>
            </a:r>
          </a:p>
          <a:p>
            <a:pPr algn="ctr"/>
            <a:r>
              <a:rPr lang="en-US" dirty="0"/>
              <a:t>Replacements</a:t>
            </a:r>
          </a:p>
          <a:p>
            <a:pPr algn="ctr"/>
            <a:r>
              <a:rPr lang="en-US" dirty="0"/>
              <a:t>database</a:t>
            </a:r>
          </a:p>
        </p:txBody>
      </p:sp>
    </p:spTree>
    <p:extLst>
      <p:ext uri="{BB962C8B-B14F-4D97-AF65-F5344CB8AC3E}">
        <p14:creationId xmlns:p14="http://schemas.microsoft.com/office/powerpoint/2010/main" val="2670883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504" y="302583"/>
            <a:ext cx="9601200" cy="878518"/>
          </a:xfrm>
        </p:spPr>
        <p:txBody>
          <a:bodyPr/>
          <a:lstStyle/>
          <a:p>
            <a:r>
              <a:rPr lang="en-US" dirty="0"/>
              <a:t>Example – Transforming Large Scale Project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3CE81C-42D0-4882-BAC2-9C37654E1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29</a:t>
            </a:fld>
            <a:endParaRPr lang="en-US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8FCBBC4-920D-4023-AF06-9C5B84D53B22}"/>
              </a:ext>
            </a:extLst>
          </p:cNvPr>
          <p:cNvSpPr txBox="1">
            <a:spLocks/>
          </p:cNvSpPr>
          <p:nvPr/>
        </p:nvSpPr>
        <p:spPr>
          <a:xfrm>
            <a:off x="495496" y="1566875"/>
            <a:ext cx="7734103" cy="44519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1793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1793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00200" indent="-1793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2880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78012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In this case – </a:t>
            </a:r>
            <a:r>
              <a:rPr lang="en-US" dirty="0" err="1"/>
              <a:t>cmake</a:t>
            </a:r>
            <a:r>
              <a:rPr lang="en-US" dirty="0"/>
              <a:t> based. </a:t>
            </a:r>
            <a:r>
              <a:rPr lang="en-US" dirty="0" err="1"/>
              <a:t>Cmake</a:t>
            </a:r>
            <a:r>
              <a:rPr lang="en-US" dirty="0"/>
              <a:t> supports </a:t>
            </a:r>
            <a:r>
              <a:rPr lang="en-US" dirty="0" err="1"/>
              <a:t>compile_commands.json</a:t>
            </a:r>
            <a:r>
              <a:rPr lang="en-US" dirty="0"/>
              <a:t> generation. </a:t>
            </a:r>
          </a:p>
          <a:p>
            <a:r>
              <a:rPr lang="en-US" dirty="0"/>
              <a:t>Application directory and library directory.</a:t>
            </a:r>
          </a:p>
          <a:p>
            <a:r>
              <a:rPr lang="en-US" dirty="0"/>
              <a:t>Build: cd build &amp; …</a:t>
            </a:r>
          </a:p>
          <a:p>
            <a:pPr lvl="1"/>
            <a:r>
              <a:rPr lang="en-US" sz="1600" dirty="0" err="1"/>
              <a:t>cmake</a:t>
            </a:r>
            <a:r>
              <a:rPr lang="en-US" sz="1600" dirty="0"/>
              <a:t> -DCMAKE_EXPORT_COMPILE_COMMANDS=ON -G Ninja ../</a:t>
            </a:r>
          </a:p>
          <a:p>
            <a:r>
              <a:rPr lang="en-US" sz="1800" dirty="0"/>
              <a:t>Clang-tidy checks on project</a:t>
            </a:r>
          </a:p>
          <a:p>
            <a:pPr lvl="1"/>
            <a:r>
              <a:rPr lang="en-US" sz="1600" dirty="0"/>
              <a:t>run-clang-tidy.py -header-filter='.*' -checks='-*,</a:t>
            </a:r>
            <a:r>
              <a:rPr lang="en-US" sz="1600" dirty="0" err="1"/>
              <a:t>misc</a:t>
            </a:r>
            <a:r>
              <a:rPr lang="en-US" sz="1600" dirty="0"/>
              <a:t>-change-malloc’</a:t>
            </a:r>
          </a:p>
          <a:p>
            <a:r>
              <a:rPr lang="en-US" sz="2200" dirty="0"/>
              <a:t>Apply our fixes – use –fix</a:t>
            </a:r>
          </a:p>
          <a:p>
            <a:r>
              <a:rPr lang="en-US" sz="2200" dirty="0"/>
              <a:t>Avoid applying multiple fixes simultaneously – use just one at a time, test, commit then repeat iteratively. </a:t>
            </a:r>
          </a:p>
        </p:txBody>
      </p:sp>
      <p:pic>
        <p:nvPicPr>
          <p:cNvPr id="9" name="Graphic 8" descr="Open folder">
            <a:extLst>
              <a:ext uri="{FF2B5EF4-FFF2-40B4-BE49-F238E27FC236}">
                <a16:creationId xmlns:a16="http://schemas.microsoft.com/office/drawing/2014/main" id="{639F7909-0311-44AE-BE77-543ABE00AFD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423953" y="2976563"/>
            <a:ext cx="541051" cy="541051"/>
          </a:xfrm>
          <a:prstGeom prst="rect">
            <a:avLst/>
          </a:prstGeom>
        </p:spPr>
      </p:pic>
      <p:pic>
        <p:nvPicPr>
          <p:cNvPr id="11" name="Graphic 10" descr="Open folder">
            <a:extLst>
              <a:ext uri="{FF2B5EF4-FFF2-40B4-BE49-F238E27FC236}">
                <a16:creationId xmlns:a16="http://schemas.microsoft.com/office/drawing/2014/main" id="{8E08F417-D203-4DDE-8005-F30B42817CB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966748" y="3383606"/>
            <a:ext cx="541051" cy="541051"/>
          </a:xfrm>
          <a:prstGeom prst="rect">
            <a:avLst/>
          </a:prstGeom>
        </p:spPr>
      </p:pic>
      <p:pic>
        <p:nvPicPr>
          <p:cNvPr id="13" name="Graphic 12" descr="Open folder">
            <a:extLst>
              <a:ext uri="{FF2B5EF4-FFF2-40B4-BE49-F238E27FC236}">
                <a16:creationId xmlns:a16="http://schemas.microsoft.com/office/drawing/2014/main" id="{8701708D-9299-411D-8C47-E9B56949A33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966748" y="3924657"/>
            <a:ext cx="541051" cy="541051"/>
          </a:xfrm>
          <a:prstGeom prst="rect">
            <a:avLst/>
          </a:prstGeom>
        </p:spPr>
      </p:pic>
      <p:pic>
        <p:nvPicPr>
          <p:cNvPr id="15" name="Graphic 14" descr="Open folder">
            <a:extLst>
              <a:ext uri="{FF2B5EF4-FFF2-40B4-BE49-F238E27FC236}">
                <a16:creationId xmlns:a16="http://schemas.microsoft.com/office/drawing/2014/main" id="{B50D1801-13CE-41E7-ABC1-AE77E95D8F2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998653" y="4465708"/>
            <a:ext cx="541051" cy="541051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942D1153-F3C4-4F9B-AB05-E50B80D69714}"/>
              </a:ext>
            </a:extLst>
          </p:cNvPr>
          <p:cNvSpPr txBox="1"/>
          <p:nvPr/>
        </p:nvSpPr>
        <p:spPr>
          <a:xfrm>
            <a:off x="8998653" y="3059668"/>
            <a:ext cx="2198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Top: CMakeLists.txt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D74B482-35C0-4254-8330-D90723DE345C}"/>
              </a:ext>
            </a:extLst>
          </p:cNvPr>
          <p:cNvSpPr txBox="1"/>
          <p:nvPr/>
        </p:nvSpPr>
        <p:spPr>
          <a:xfrm>
            <a:off x="9476674" y="3503793"/>
            <a:ext cx="1184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appDemo</a:t>
            </a:r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2D398CE-13C8-4AB6-A64B-2BBD09F3A2A2}"/>
              </a:ext>
            </a:extLst>
          </p:cNvPr>
          <p:cNvSpPr txBox="1"/>
          <p:nvPr/>
        </p:nvSpPr>
        <p:spPr>
          <a:xfrm>
            <a:off x="9476674" y="3999450"/>
            <a:ext cx="12747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appLibrary</a:t>
            </a:r>
            <a:endParaRPr lang="en-US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E64D4C5-6792-4B9C-A9BA-B9C8D7C68332}"/>
              </a:ext>
            </a:extLst>
          </p:cNvPr>
          <p:cNvSpPr txBox="1"/>
          <p:nvPr/>
        </p:nvSpPr>
        <p:spPr>
          <a:xfrm>
            <a:off x="9476674" y="4543910"/>
            <a:ext cx="67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build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A69F438-1885-45F3-B06F-22DF9359126E}"/>
              </a:ext>
            </a:extLst>
          </p:cNvPr>
          <p:cNvSpPr txBox="1"/>
          <p:nvPr/>
        </p:nvSpPr>
        <p:spPr>
          <a:xfrm>
            <a:off x="347352" y="6312286"/>
            <a:ext cx="1025473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i="1" dirty="0"/>
              <a:t>Compile commands JSON: </a:t>
            </a:r>
            <a:r>
              <a:rPr lang="en-US" sz="1200" b="1" i="1" dirty="0">
                <a:hlinkClick r:id="rId5"/>
              </a:rPr>
              <a:t>https://sarcasm.github.io/notes/dev/compilation-database.html#how-to-generate-a-json-compilation-database</a:t>
            </a:r>
            <a:r>
              <a:rPr lang="en-US" sz="1200" b="1" i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66746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E062B0C-E12E-46CA-8566-71AB8E39CB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770812"/>
            <a:ext cx="7119954" cy="3773575"/>
          </a:xfrm>
          <a:prstGeom prst="rect">
            <a:avLst/>
          </a:prstGeom>
          <a:noFill/>
        </p:spPr>
      </p:pic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E7D6CDDB-D314-4D6E-993A-2FFC8589B1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974168" y="1636900"/>
            <a:ext cx="4678680" cy="4041397"/>
          </a:xfrm>
        </p:spPr>
        <p:txBody>
          <a:bodyPr>
            <a:normAutofit lnSpcReduction="10000"/>
          </a:bodyPr>
          <a:lstStyle/>
          <a:p>
            <a:r>
              <a:rPr lang="en-US" b="1" dirty="0">
                <a:solidFill>
                  <a:srgbClr val="00B0F0"/>
                </a:solidFill>
              </a:rPr>
              <a:t>Notice most bugs are introduced early in the development process, and are coding and design problems. </a:t>
            </a:r>
          </a:p>
          <a:p>
            <a:r>
              <a:rPr lang="en-US" b="1" dirty="0">
                <a:solidFill>
                  <a:srgbClr val="FFC000"/>
                </a:solidFill>
              </a:rPr>
              <a:t>Most bugs are found during unit test, where the cost is higher</a:t>
            </a:r>
          </a:p>
          <a:p>
            <a:r>
              <a:rPr lang="en-US" b="1" dirty="0">
                <a:solidFill>
                  <a:srgbClr val="002060"/>
                </a:solidFill>
              </a:rPr>
              <a:t>The cost of fixing bugs grow exponentially after release</a:t>
            </a:r>
          </a:p>
          <a:p>
            <a:r>
              <a:rPr lang="en-US" b="1" i="1" dirty="0"/>
              <a:t>Conclusion: The earlier the bugs found, and more bugs found earlier in the development process translates to less cost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D185449-8C31-44C9-8AA0-BBF421BEA5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3811" y="421902"/>
            <a:ext cx="11444110" cy="1081088"/>
          </a:xfrm>
        </p:spPr>
        <p:txBody>
          <a:bodyPr wrap="square" anchor="t">
            <a:normAutofit/>
          </a:bodyPr>
          <a:lstStyle/>
          <a:p>
            <a:r>
              <a:rPr lang="en-US" dirty="0"/>
              <a:t>Why tools like Clang-tidy?: Cost of Software Development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B3ADDF0-BD0E-4198-BE29-BFAE26E6D50F}"/>
              </a:ext>
            </a:extLst>
          </p:cNvPr>
          <p:cNvSpPr txBox="1"/>
          <p:nvPr/>
        </p:nvSpPr>
        <p:spPr>
          <a:xfrm>
            <a:off x="417689" y="6287912"/>
            <a:ext cx="432041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i="1" dirty="0"/>
              <a:t>Source: Applied Software Measurement, </a:t>
            </a:r>
            <a:r>
              <a:rPr lang="en-US" sz="1100" b="1" i="1" dirty="0" err="1"/>
              <a:t>Caspers</a:t>
            </a:r>
            <a:r>
              <a:rPr lang="en-US" sz="1100" b="1" i="1" dirty="0"/>
              <a:t> Jones, 1996</a:t>
            </a:r>
          </a:p>
        </p:txBody>
      </p:sp>
    </p:spTree>
    <p:extLst>
      <p:ext uri="{BB962C8B-B14F-4D97-AF65-F5344CB8AC3E}">
        <p14:creationId xmlns:p14="http://schemas.microsoft.com/office/powerpoint/2010/main" val="3909973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504" y="302583"/>
            <a:ext cx="9601200" cy="878518"/>
          </a:xfrm>
        </p:spPr>
        <p:txBody>
          <a:bodyPr/>
          <a:lstStyle/>
          <a:p>
            <a:r>
              <a:rPr lang="en-US" dirty="0"/>
              <a:t>Example – Transforming Large Scale Project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3CE81C-42D0-4882-BAC2-9C37654E1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30</a:t>
            </a:fld>
            <a:endParaRPr lang="en-US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8FCBBC4-920D-4023-AF06-9C5B84D53B22}"/>
              </a:ext>
            </a:extLst>
          </p:cNvPr>
          <p:cNvSpPr txBox="1">
            <a:spLocks/>
          </p:cNvSpPr>
          <p:nvPr/>
        </p:nvSpPr>
        <p:spPr>
          <a:xfrm>
            <a:off x="495496" y="1566875"/>
            <a:ext cx="7734103" cy="44519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1793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1793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00200" indent="-1793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2880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78012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200" dirty="0"/>
              <a:t>Demo4  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9" name="Graphic 8" descr="Open folder">
            <a:extLst>
              <a:ext uri="{FF2B5EF4-FFF2-40B4-BE49-F238E27FC236}">
                <a16:creationId xmlns:a16="http://schemas.microsoft.com/office/drawing/2014/main" id="{639F7909-0311-44AE-BE77-543ABE00AFD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423953" y="2976563"/>
            <a:ext cx="541051" cy="541051"/>
          </a:xfrm>
          <a:prstGeom prst="rect">
            <a:avLst/>
          </a:prstGeom>
        </p:spPr>
      </p:pic>
      <p:pic>
        <p:nvPicPr>
          <p:cNvPr id="11" name="Graphic 10" descr="Open folder">
            <a:extLst>
              <a:ext uri="{FF2B5EF4-FFF2-40B4-BE49-F238E27FC236}">
                <a16:creationId xmlns:a16="http://schemas.microsoft.com/office/drawing/2014/main" id="{8E08F417-D203-4DDE-8005-F30B42817CB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966748" y="3383606"/>
            <a:ext cx="541051" cy="541051"/>
          </a:xfrm>
          <a:prstGeom prst="rect">
            <a:avLst/>
          </a:prstGeom>
        </p:spPr>
      </p:pic>
      <p:pic>
        <p:nvPicPr>
          <p:cNvPr id="13" name="Graphic 12" descr="Open folder">
            <a:extLst>
              <a:ext uri="{FF2B5EF4-FFF2-40B4-BE49-F238E27FC236}">
                <a16:creationId xmlns:a16="http://schemas.microsoft.com/office/drawing/2014/main" id="{8701708D-9299-411D-8C47-E9B56949A33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966748" y="3924657"/>
            <a:ext cx="541051" cy="541051"/>
          </a:xfrm>
          <a:prstGeom prst="rect">
            <a:avLst/>
          </a:prstGeom>
        </p:spPr>
      </p:pic>
      <p:pic>
        <p:nvPicPr>
          <p:cNvPr id="15" name="Graphic 14" descr="Open folder">
            <a:extLst>
              <a:ext uri="{FF2B5EF4-FFF2-40B4-BE49-F238E27FC236}">
                <a16:creationId xmlns:a16="http://schemas.microsoft.com/office/drawing/2014/main" id="{B50D1801-13CE-41E7-ABC1-AE77E95D8F2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998653" y="4465708"/>
            <a:ext cx="541051" cy="541051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942D1153-F3C4-4F9B-AB05-E50B80D69714}"/>
              </a:ext>
            </a:extLst>
          </p:cNvPr>
          <p:cNvSpPr txBox="1"/>
          <p:nvPr/>
        </p:nvSpPr>
        <p:spPr>
          <a:xfrm>
            <a:off x="8998653" y="3059668"/>
            <a:ext cx="2198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Top: CMakeLists.txt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D74B482-35C0-4254-8330-D90723DE345C}"/>
              </a:ext>
            </a:extLst>
          </p:cNvPr>
          <p:cNvSpPr txBox="1"/>
          <p:nvPr/>
        </p:nvSpPr>
        <p:spPr>
          <a:xfrm>
            <a:off x="9476674" y="3503793"/>
            <a:ext cx="1184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appDemo</a:t>
            </a:r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2D398CE-13C8-4AB6-A64B-2BBD09F3A2A2}"/>
              </a:ext>
            </a:extLst>
          </p:cNvPr>
          <p:cNvSpPr txBox="1"/>
          <p:nvPr/>
        </p:nvSpPr>
        <p:spPr>
          <a:xfrm>
            <a:off x="9476674" y="3999450"/>
            <a:ext cx="12747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appLibrary</a:t>
            </a:r>
            <a:endParaRPr lang="en-US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E64D4C5-6792-4B9C-A9BA-B9C8D7C68332}"/>
              </a:ext>
            </a:extLst>
          </p:cNvPr>
          <p:cNvSpPr txBox="1"/>
          <p:nvPr/>
        </p:nvSpPr>
        <p:spPr>
          <a:xfrm>
            <a:off x="9476674" y="4543910"/>
            <a:ext cx="67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build</a:t>
            </a:r>
          </a:p>
        </p:txBody>
      </p:sp>
    </p:spTree>
    <p:extLst>
      <p:ext uri="{BB962C8B-B14F-4D97-AF65-F5344CB8AC3E}">
        <p14:creationId xmlns:p14="http://schemas.microsoft.com/office/powerpoint/2010/main" val="3096889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504" y="302583"/>
            <a:ext cx="9601200" cy="878518"/>
          </a:xfrm>
        </p:spPr>
        <p:txBody>
          <a:bodyPr/>
          <a:lstStyle/>
          <a:p>
            <a:r>
              <a:rPr lang="en-US" dirty="0"/>
              <a:t>Supporting LIT Test case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6137" y="1861424"/>
            <a:ext cx="9601200" cy="4161987"/>
          </a:xfrm>
        </p:spPr>
        <p:txBody>
          <a:bodyPr>
            <a:normAutofit/>
          </a:bodyPr>
          <a:lstStyle/>
          <a:p>
            <a:endParaRPr lang="en-US" dirty="0"/>
          </a:p>
          <a:p>
            <a:pPr lvl="1"/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3CE81C-42D0-4882-BAC2-9C37654E1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31</a:t>
            </a:fld>
            <a:endParaRPr lang="en-US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8FCBBC4-920D-4023-AF06-9C5B84D53B22}"/>
              </a:ext>
            </a:extLst>
          </p:cNvPr>
          <p:cNvSpPr txBox="1">
            <a:spLocks/>
          </p:cNvSpPr>
          <p:nvPr/>
        </p:nvSpPr>
        <p:spPr>
          <a:xfrm>
            <a:off x="515795" y="4751382"/>
            <a:ext cx="10348974" cy="1405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1793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1793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00200" indent="-1793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2880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78012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We *always* want a supporting LIT test case for every new checker. </a:t>
            </a:r>
          </a:p>
          <a:p>
            <a:r>
              <a:rPr lang="en-US" dirty="0"/>
              <a:t>Positive </a:t>
            </a:r>
            <a:r>
              <a:rPr lang="en-US" b="1" i="1" dirty="0">
                <a:solidFill>
                  <a:srgbClr val="FF0000"/>
                </a:solidFill>
              </a:rPr>
              <a:t>and</a:t>
            </a:r>
            <a:r>
              <a:rPr lang="en-US" dirty="0"/>
              <a:t> *negative* use cases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074E04B-9988-4606-B786-3AC467068A5E}"/>
              </a:ext>
            </a:extLst>
          </p:cNvPr>
          <p:cNvSpPr txBox="1"/>
          <p:nvPr/>
        </p:nvSpPr>
        <p:spPr>
          <a:xfrm>
            <a:off x="496504" y="1968986"/>
            <a:ext cx="10799751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// RUN: %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check_clang_tidy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%s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misc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-change-malloc %t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void f()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void *p=malloc(1);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// CHECK-MESSAGES: warning: use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acme_zalloc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 instead of malloc() [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misc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-change-malloc]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// CHECK-FIXES: void *p=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acme_zalloc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(1, ZERO_INITIALIZE);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free(p);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// CHECK-MESSAGES: warning: use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acme_free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 instead of free()  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// CHECK-FIXES: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acme_free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((void **)&amp;p);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890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5" y="262196"/>
            <a:ext cx="9601200" cy="878518"/>
          </a:xfrm>
        </p:spPr>
        <p:txBody>
          <a:bodyPr/>
          <a:lstStyle/>
          <a:p>
            <a:r>
              <a:rPr lang="en-US" dirty="0"/>
              <a:t>Supporting LIT Test case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6137" y="1861424"/>
            <a:ext cx="9601200" cy="4161987"/>
          </a:xfrm>
        </p:spPr>
        <p:txBody>
          <a:bodyPr>
            <a:normAutofit/>
          </a:bodyPr>
          <a:lstStyle/>
          <a:p>
            <a:endParaRPr lang="en-US" dirty="0"/>
          </a:p>
          <a:p>
            <a:pPr lvl="1"/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3CE81C-42D0-4882-BAC2-9C37654E1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32</a:t>
            </a:fld>
            <a:endParaRPr lang="en-US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8FCBBC4-920D-4023-AF06-9C5B84D53B22}"/>
              </a:ext>
            </a:extLst>
          </p:cNvPr>
          <p:cNvSpPr txBox="1">
            <a:spLocks/>
          </p:cNvSpPr>
          <p:nvPr/>
        </p:nvSpPr>
        <p:spPr>
          <a:xfrm>
            <a:off x="608392" y="2156976"/>
            <a:ext cx="10348974" cy="1405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1793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1793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00200" indent="-1793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2880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78012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Demo5 – LIT test case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6873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504" y="302583"/>
            <a:ext cx="9601200" cy="878518"/>
          </a:xfrm>
        </p:spPr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3CE81C-42D0-4882-BAC2-9C37654E1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33</a:t>
            </a:fld>
            <a:endParaRPr lang="en-US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8FCBBC4-920D-4023-AF06-9C5B84D53B22}"/>
              </a:ext>
            </a:extLst>
          </p:cNvPr>
          <p:cNvSpPr txBox="1">
            <a:spLocks/>
          </p:cNvSpPr>
          <p:nvPr/>
        </p:nvSpPr>
        <p:spPr>
          <a:xfrm>
            <a:off x="355062" y="1608794"/>
            <a:ext cx="10975800" cy="45280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1793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1793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00200" indent="-1793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2880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78012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200" dirty="0"/>
              <a:t>“Soup to nuts” – how to build a simple clang-tidy base checkers and refactoring tool. </a:t>
            </a:r>
          </a:p>
          <a:p>
            <a:r>
              <a:rPr lang="en-US" sz="2200" dirty="0"/>
              <a:t>Not covered today – Preprocessor callbacks, adding include files</a:t>
            </a:r>
          </a:p>
          <a:p>
            <a:r>
              <a:rPr lang="en-US" sz="2200" dirty="0"/>
              <a:t>Lot’s to explore!</a:t>
            </a:r>
          </a:p>
          <a:p>
            <a:pPr lvl="1"/>
            <a:r>
              <a:rPr lang="en-US" sz="2000" dirty="0"/>
              <a:t>Resources in the references</a:t>
            </a:r>
          </a:p>
          <a:p>
            <a:pPr lvl="1"/>
            <a:r>
              <a:rPr lang="en-US" sz="2000" dirty="0"/>
              <a:t>Try clang-query using different source examples. Get creative with AST matcher expressions.</a:t>
            </a:r>
          </a:p>
          <a:p>
            <a:pPr lvl="1"/>
            <a:r>
              <a:rPr lang="en-US" sz="2000" dirty="0"/>
              <a:t>Improve the LIT tests presented</a:t>
            </a:r>
          </a:p>
          <a:p>
            <a:pPr lvl="1"/>
            <a:r>
              <a:rPr lang="en-US" sz="2000" dirty="0"/>
              <a:t>Try adding your own category of checkers (not inserted into “</a:t>
            </a:r>
            <a:r>
              <a:rPr lang="en-US" sz="2000" dirty="0" err="1"/>
              <a:t>misc</a:t>
            </a:r>
            <a:r>
              <a:rPr lang="en-US" sz="2000" dirty="0"/>
              <a:t>”)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9311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504" y="302582"/>
            <a:ext cx="9601200" cy="1198959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dirty="0"/>
              <a:t>References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4261" y="1703673"/>
            <a:ext cx="9905198" cy="39624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lvl="1" indent="0">
              <a:spcBef>
                <a:spcPts val="0"/>
              </a:spcBef>
              <a:buNone/>
            </a:pPr>
            <a:endParaRPr lang="en-US" sz="1600" dirty="0">
              <a:solidFill>
                <a:schemeClr val="accent2"/>
              </a:solidFill>
            </a:endParaRPr>
          </a:p>
          <a:p>
            <a:pPr marL="0" lvl="1" indent="0">
              <a:spcBef>
                <a:spcPts val="0"/>
              </a:spcBef>
              <a:buNone/>
            </a:pPr>
            <a:endParaRPr lang="en-US" sz="1600" dirty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4D88C26-D5D4-4E92-B835-A14A4D5E459C}"/>
              </a:ext>
            </a:extLst>
          </p:cNvPr>
          <p:cNvSpPr/>
          <p:nvPr/>
        </p:nvSpPr>
        <p:spPr>
          <a:xfrm>
            <a:off x="496504" y="1720840"/>
            <a:ext cx="11031467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Introduction to the Clang AST - </a:t>
            </a:r>
            <a:r>
              <a:rPr lang="en-US" dirty="0">
                <a:hlinkClick r:id="rId3"/>
              </a:rPr>
              <a:t>https://clang.llvm.org/docs/IntroductionToTheClangAST.html</a:t>
            </a: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Matching the Clang AST - </a:t>
            </a:r>
            <a:r>
              <a:rPr lang="en-US" dirty="0">
                <a:hlinkClick r:id="rId4"/>
              </a:rPr>
              <a:t>https://clang.llvm.org/docs/LibASTMatchers.html</a:t>
            </a: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AST Matcher Reference - </a:t>
            </a:r>
            <a:r>
              <a:rPr lang="en-US" dirty="0">
                <a:hlinkClick r:id="rId5"/>
              </a:rPr>
              <a:t>https://clang.llvm.org/docs/LibASTMatchersReference.html</a:t>
            </a: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Stephen Kelly’s blog - </a:t>
            </a:r>
            <a:r>
              <a:rPr lang="en-US" dirty="0">
                <a:hlinkClick r:id="rId6"/>
              </a:rPr>
              <a:t>https://devblogs.microsoft.com/cppblog/author/stkellyms/</a:t>
            </a:r>
            <a:r>
              <a:rPr lang="en-US" dirty="0"/>
              <a:t>, </a:t>
            </a:r>
            <a:r>
              <a:rPr lang="en-US" dirty="0">
                <a:hlinkClick r:id="rId7"/>
              </a:rPr>
              <a:t>https://steveire.wordpress.com/</a:t>
            </a:r>
            <a:r>
              <a:rPr lang="en-US" dirty="0"/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Tutorial source - </a:t>
            </a:r>
            <a:r>
              <a:rPr lang="en-US" dirty="0">
                <a:hlinkClick r:id="rId8"/>
              </a:rPr>
              <a:t>https://github.com/vabridgers/LLVM-Virtual-Tutorial-2020.git</a:t>
            </a:r>
            <a:r>
              <a:rPr lang="en-US" dirty="0"/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The complete </a:t>
            </a:r>
            <a:r>
              <a:rPr lang="en-US" dirty="0" err="1"/>
              <a:t>compile_commands.json</a:t>
            </a:r>
            <a:r>
              <a:rPr lang="en-US" dirty="0"/>
              <a:t> reference - </a:t>
            </a:r>
            <a:r>
              <a:rPr lang="en-US" dirty="0">
                <a:hlinkClick r:id="rId9"/>
              </a:rPr>
              <a:t>https://sarcasm.github.io/notes/dev/compilation-database.html</a:t>
            </a:r>
            <a:r>
              <a:rPr lang="en-US" dirty="0"/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See </a:t>
            </a:r>
            <a:r>
              <a:rPr lang="en-US" dirty="0">
                <a:hlinkClick r:id="rId10"/>
              </a:rPr>
              <a:t>http://clang.llvm.org/extra/clang-tidy</a:t>
            </a:r>
            <a:r>
              <a:rPr lang="en-US" dirty="0"/>
              <a:t>, list of checks here </a:t>
            </a:r>
            <a:r>
              <a:rPr lang="en-US" dirty="0">
                <a:hlinkClick r:id="rId11"/>
              </a:rPr>
              <a:t>https://clang.llvm.org/extra/clang-tidy/checks/list.html</a:t>
            </a:r>
            <a:endParaRPr lang="en-US" dirty="0"/>
          </a:p>
          <a:p>
            <a:endParaRPr lang="en-US" sz="2400" dirty="0">
              <a:solidFill>
                <a:srgbClr val="00B0F0"/>
              </a:solidFill>
            </a:endParaRPr>
          </a:p>
          <a:p>
            <a:endParaRPr lang="en-US" sz="2400" dirty="0">
              <a:solidFill>
                <a:srgbClr val="00B0F0"/>
              </a:solidFill>
            </a:endParaRPr>
          </a:p>
          <a:p>
            <a:r>
              <a:rPr lang="en-US" sz="2400" dirty="0">
                <a:solidFill>
                  <a:srgbClr val="00B0F0"/>
                </a:solidFill>
              </a:rPr>
              <a:t> </a:t>
            </a:r>
          </a:p>
          <a:p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19AE29-C168-4DAC-B8F8-2149EC2BB0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671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504" y="302582"/>
            <a:ext cx="9601200" cy="1198959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dirty="0"/>
              <a:t>Thank you for attending!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4261" y="1703673"/>
            <a:ext cx="9905198" cy="39624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lvl="1" indent="0">
              <a:spcBef>
                <a:spcPts val="0"/>
              </a:spcBef>
              <a:buNone/>
            </a:pPr>
            <a:endParaRPr lang="en-US" sz="1600" dirty="0">
              <a:solidFill>
                <a:schemeClr val="accent2"/>
              </a:solidFill>
            </a:endParaRPr>
          </a:p>
          <a:p>
            <a:pPr marL="0" lvl="1" indent="0">
              <a:spcBef>
                <a:spcPts val="0"/>
              </a:spcBef>
              <a:buNone/>
            </a:pPr>
            <a:endParaRPr lang="en-US" sz="1600" dirty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4C91E4-9694-469D-BCB3-456AC3E52B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399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: Shape 2"/>
          <p:cNvSpPr/>
          <p:nvPr/>
        </p:nvSpPr>
        <p:spPr>
          <a:xfrm>
            <a:off x="1881249" y="216211"/>
            <a:ext cx="6801081" cy="988144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81638" tIns="42452" rIns="81638" bIns="42452" anchor="ctr" anchorCtr="0" compatLnSpc="0">
            <a:noAutofit/>
          </a:bodyPr>
          <a:lstStyle/>
          <a:p>
            <a:pPr hangingPunct="0"/>
            <a:endParaRPr lang="en-US" sz="1633">
              <a:latin typeface="Arial" pitchFamily="18"/>
              <a:ea typeface="SimSun" pitchFamily="2"/>
              <a:cs typeface="Tahoma" pitchFamily="2"/>
            </a:endParaRPr>
          </a:p>
        </p:txBody>
      </p:sp>
      <p:sp>
        <p:nvSpPr>
          <p:cNvPr id="5" name="Title 4"/>
          <p:cNvSpPr txBox="1">
            <a:spLocks noGrp="1"/>
          </p:cNvSpPr>
          <p:nvPr>
            <p:ph type="title" idx="4294967295"/>
          </p:nvPr>
        </p:nvSpPr>
        <p:spPr>
          <a:xfrm>
            <a:off x="377584" y="174576"/>
            <a:ext cx="9671671" cy="976388"/>
          </a:xfrm>
        </p:spPr>
        <p:txBody>
          <a:bodyPr wrap="square" anchorCtr="0">
            <a:noAutofit/>
          </a:bodyPr>
          <a:lstStyle/>
          <a:p>
            <a:pPr lvl="0"/>
            <a:r>
              <a:rPr lang="en-US" dirty="0"/>
              <a:t>Four Pillars of Program Analysis</a:t>
            </a:r>
          </a:p>
        </p:txBody>
      </p:sp>
      <p:graphicFrame>
        <p:nvGraphicFramePr>
          <p:cNvPr id="4" name="Table 5">
            <a:extLst>
              <a:ext uri="{FF2B5EF4-FFF2-40B4-BE49-F238E27FC236}">
                <a16:creationId xmlns:a16="http://schemas.microsoft.com/office/drawing/2014/main" id="{126B741A-40D8-4278-9D9E-0362247F2343}"/>
              </a:ext>
            </a:extLst>
          </p:cNvPr>
          <p:cNvGraphicFramePr>
            <a:graphicFrameLocks noGrp="1"/>
          </p:cNvGraphicFramePr>
          <p:nvPr/>
        </p:nvGraphicFramePr>
        <p:xfrm>
          <a:off x="621792" y="1245990"/>
          <a:ext cx="10671049" cy="49313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4210">
                  <a:extLst>
                    <a:ext uri="{9D8B030D-6E8A-4147-A177-3AD203B41FA5}">
                      <a16:colId xmlns:a16="http://schemas.microsoft.com/office/drawing/2014/main" val="1121804010"/>
                    </a:ext>
                  </a:extLst>
                </a:gridCol>
                <a:gridCol w="1837843">
                  <a:extLst>
                    <a:ext uri="{9D8B030D-6E8A-4147-A177-3AD203B41FA5}">
                      <a16:colId xmlns:a16="http://schemas.microsoft.com/office/drawing/2014/main" val="31778929"/>
                    </a:ext>
                  </a:extLst>
                </a:gridCol>
                <a:gridCol w="2130568">
                  <a:extLst>
                    <a:ext uri="{9D8B030D-6E8A-4147-A177-3AD203B41FA5}">
                      <a16:colId xmlns:a16="http://schemas.microsoft.com/office/drawing/2014/main" val="3241839455"/>
                    </a:ext>
                  </a:extLst>
                </a:gridCol>
                <a:gridCol w="2434218">
                  <a:extLst>
                    <a:ext uri="{9D8B030D-6E8A-4147-A177-3AD203B41FA5}">
                      <a16:colId xmlns:a16="http://schemas.microsoft.com/office/drawing/2014/main" val="671539442"/>
                    </a:ext>
                  </a:extLst>
                </a:gridCol>
                <a:gridCol w="2134210">
                  <a:extLst>
                    <a:ext uri="{9D8B030D-6E8A-4147-A177-3AD203B41FA5}">
                      <a16:colId xmlns:a16="http://schemas.microsoft.com/office/drawing/2014/main" val="2315142935"/>
                    </a:ext>
                  </a:extLst>
                </a:gridCol>
              </a:tblGrid>
              <a:tr h="140674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0473227"/>
                  </a:ext>
                </a:extLst>
              </a:tr>
              <a:tr h="815021">
                <a:tc>
                  <a:txBody>
                    <a:bodyPr/>
                    <a:lstStyle/>
                    <a:p>
                      <a:r>
                        <a:rPr lang="en-US" dirty="0"/>
                        <a:t>Examples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4893319"/>
                  </a:ext>
                </a:extLst>
              </a:tr>
              <a:tr h="815021">
                <a:tc>
                  <a:txBody>
                    <a:bodyPr/>
                    <a:lstStyle/>
                    <a:p>
                      <a:r>
                        <a:rPr lang="en-US" dirty="0"/>
                        <a:t>False positives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4353749"/>
                  </a:ext>
                </a:extLst>
              </a:tr>
              <a:tr h="815021">
                <a:tc>
                  <a:txBody>
                    <a:bodyPr/>
                    <a:lstStyle/>
                    <a:p>
                      <a:r>
                        <a:rPr lang="en-US" dirty="0"/>
                        <a:t>Inner Workings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6177255"/>
                  </a:ext>
                </a:extLst>
              </a:tr>
              <a:tr h="1079539">
                <a:tc>
                  <a:txBody>
                    <a:bodyPr/>
                    <a:lstStyle/>
                    <a:p>
                      <a:r>
                        <a:rPr lang="en-US" dirty="0"/>
                        <a:t>Compile and Runtime affects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636765"/>
                  </a:ext>
                </a:extLst>
              </a:tr>
            </a:tbl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3CB3DE68-35EC-43D1-BFD4-1E68C4C1D7FE}"/>
              </a:ext>
            </a:extLst>
          </p:cNvPr>
          <p:cNvSpPr/>
          <p:nvPr/>
        </p:nvSpPr>
        <p:spPr bwMode="auto">
          <a:xfrm>
            <a:off x="4439033" y="1131657"/>
            <a:ext cx="2435350" cy="5158022"/>
          </a:xfrm>
          <a:prstGeom prst="rect">
            <a:avLst/>
          </a:prstGeom>
          <a:noFill/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404DF779-8A98-4F63-B4C5-6C2A448592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F1A015F-A3E6-4D08-AFDF-11CB42A51692}"/>
              </a:ext>
            </a:extLst>
          </p:cNvPr>
          <p:cNvSpPr txBox="1"/>
          <p:nvPr/>
        </p:nvSpPr>
        <p:spPr>
          <a:xfrm>
            <a:off x="2771769" y="5082022"/>
            <a:ext cx="7360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None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8FF0499-33D6-4781-BFFF-3311ADD460B8}"/>
              </a:ext>
            </a:extLst>
          </p:cNvPr>
          <p:cNvSpPr txBox="1"/>
          <p:nvPr/>
        </p:nvSpPr>
        <p:spPr>
          <a:xfrm>
            <a:off x="2761626" y="4295480"/>
            <a:ext cx="16209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Programmatic</a:t>
            </a:r>
          </a:p>
          <a:p>
            <a:r>
              <a:rPr lang="en-US" dirty="0"/>
              <a:t>checks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EFC1712-F8A1-407A-BA42-E7503BBF514E}"/>
              </a:ext>
            </a:extLst>
          </p:cNvPr>
          <p:cNvSpPr txBox="1"/>
          <p:nvPr/>
        </p:nvSpPr>
        <p:spPr>
          <a:xfrm>
            <a:off x="2771769" y="3477161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No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93C0EDE-EFD0-4C92-A8C8-BF1622864FD7}"/>
              </a:ext>
            </a:extLst>
          </p:cNvPr>
          <p:cNvSpPr txBox="1"/>
          <p:nvPr/>
        </p:nvSpPr>
        <p:spPr>
          <a:xfrm>
            <a:off x="2761626" y="2690619"/>
            <a:ext cx="1569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Clang, </a:t>
            </a:r>
            <a:r>
              <a:rPr lang="en-US" dirty="0" err="1"/>
              <a:t>gcc</a:t>
            </a:r>
            <a:r>
              <a:rPr lang="en-US" dirty="0"/>
              <a:t>, cl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A53E522-9486-46DE-89B9-A38E1AE5922A}"/>
              </a:ext>
            </a:extLst>
          </p:cNvPr>
          <p:cNvSpPr txBox="1"/>
          <p:nvPr/>
        </p:nvSpPr>
        <p:spPr>
          <a:xfrm>
            <a:off x="2785589" y="1257746"/>
            <a:ext cx="14670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Compiler</a:t>
            </a:r>
          </a:p>
          <a:p>
            <a:r>
              <a:rPr lang="en-US" b="1" dirty="0">
                <a:solidFill>
                  <a:schemeClr val="bg1"/>
                </a:solidFill>
              </a:rPr>
              <a:t>diagnostics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4558C2B-7765-44F9-9D06-B5A9567B2499}"/>
              </a:ext>
            </a:extLst>
          </p:cNvPr>
          <p:cNvSpPr txBox="1"/>
          <p:nvPr/>
        </p:nvSpPr>
        <p:spPr>
          <a:xfrm>
            <a:off x="4621454" y="1245990"/>
            <a:ext cx="16081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Linters, style</a:t>
            </a:r>
          </a:p>
          <a:p>
            <a:r>
              <a:rPr lang="en-US" b="1" dirty="0">
                <a:solidFill>
                  <a:schemeClr val="bg1"/>
                </a:solidFill>
              </a:rPr>
              <a:t>checkers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6D52390-F560-4A8B-9B73-B0A3EB0392CA}"/>
              </a:ext>
            </a:extLst>
          </p:cNvPr>
          <p:cNvSpPr txBox="1"/>
          <p:nvPr/>
        </p:nvSpPr>
        <p:spPr>
          <a:xfrm>
            <a:off x="4621454" y="2598286"/>
            <a:ext cx="19281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Lint, clang-tidy,</a:t>
            </a:r>
          </a:p>
          <a:p>
            <a:r>
              <a:rPr lang="en-US" dirty="0"/>
              <a:t>Clang-format,</a:t>
            </a:r>
          </a:p>
          <a:p>
            <a:r>
              <a:rPr lang="en-US" dirty="0"/>
              <a:t>indent, sparse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C99C049-9DF9-4D42-B5C1-555EC82A6AB9}"/>
              </a:ext>
            </a:extLst>
          </p:cNvPr>
          <p:cNvSpPr txBox="1"/>
          <p:nvPr/>
        </p:nvSpPr>
        <p:spPr>
          <a:xfrm>
            <a:off x="4621454" y="3477161"/>
            <a:ext cx="5610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Yes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F49D9C3-5D51-4C2C-9282-C0EF7E9AD8FA}"/>
              </a:ext>
            </a:extLst>
          </p:cNvPr>
          <p:cNvSpPr txBox="1"/>
          <p:nvPr/>
        </p:nvSpPr>
        <p:spPr>
          <a:xfrm>
            <a:off x="4621454" y="4295326"/>
            <a:ext cx="11808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Text/AST </a:t>
            </a:r>
          </a:p>
          <a:p>
            <a:r>
              <a:rPr lang="en-US" dirty="0"/>
              <a:t>matching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0AFBE45-A615-4C38-A8EB-68FBCA1A716C}"/>
              </a:ext>
            </a:extLst>
          </p:cNvPr>
          <p:cNvSpPr txBox="1"/>
          <p:nvPr/>
        </p:nvSpPr>
        <p:spPr>
          <a:xfrm>
            <a:off x="4615398" y="5082022"/>
            <a:ext cx="2082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Extra compile step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6CBAA0E-119A-418B-AB8B-9F3613DBA7E5}"/>
              </a:ext>
            </a:extLst>
          </p:cNvPr>
          <p:cNvSpPr txBox="1"/>
          <p:nvPr/>
        </p:nvSpPr>
        <p:spPr>
          <a:xfrm>
            <a:off x="6738905" y="1271712"/>
            <a:ext cx="18175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Static Analysis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9042F4C-0052-45B1-A1C5-ECCD5CFAA1BF}"/>
              </a:ext>
            </a:extLst>
          </p:cNvPr>
          <p:cNvSpPr txBox="1"/>
          <p:nvPr/>
        </p:nvSpPr>
        <p:spPr>
          <a:xfrm>
            <a:off x="6708650" y="2625010"/>
            <a:ext cx="19281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Cppcheck</a:t>
            </a:r>
            <a:r>
              <a:rPr lang="en-US" dirty="0"/>
              <a:t>, </a:t>
            </a:r>
            <a:r>
              <a:rPr lang="en-US" dirty="0" err="1"/>
              <a:t>gcc</a:t>
            </a:r>
            <a:r>
              <a:rPr lang="en-US" dirty="0"/>
              <a:t> 10+, clang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5C23287-BB6E-47E2-B7FD-FAF7D05B2895}"/>
              </a:ext>
            </a:extLst>
          </p:cNvPr>
          <p:cNvSpPr txBox="1"/>
          <p:nvPr/>
        </p:nvSpPr>
        <p:spPr>
          <a:xfrm>
            <a:off x="6728971" y="3477161"/>
            <a:ext cx="5610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Yes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ACA8E8C-DE81-407C-922E-9AE578862044}"/>
              </a:ext>
            </a:extLst>
          </p:cNvPr>
          <p:cNvSpPr txBox="1"/>
          <p:nvPr/>
        </p:nvSpPr>
        <p:spPr>
          <a:xfrm>
            <a:off x="6710400" y="4281029"/>
            <a:ext cx="21980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Symbolic Execution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B1DBE8C-7AB0-4176-A457-85636C385C70}"/>
              </a:ext>
            </a:extLst>
          </p:cNvPr>
          <p:cNvSpPr txBox="1"/>
          <p:nvPr/>
        </p:nvSpPr>
        <p:spPr>
          <a:xfrm>
            <a:off x="6728971" y="5082022"/>
            <a:ext cx="2082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Extra compile step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10EAC53-0F0F-4430-ADFF-381CD8B22CA6}"/>
              </a:ext>
            </a:extLst>
          </p:cNvPr>
          <p:cNvSpPr txBox="1"/>
          <p:nvPr/>
        </p:nvSpPr>
        <p:spPr>
          <a:xfrm>
            <a:off x="9140802" y="1271712"/>
            <a:ext cx="2150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Dynamic Analysis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7B3D905-6659-4385-849D-9FB3AFC09088}"/>
              </a:ext>
            </a:extLst>
          </p:cNvPr>
          <p:cNvSpPr txBox="1"/>
          <p:nvPr/>
        </p:nvSpPr>
        <p:spPr>
          <a:xfrm>
            <a:off x="9140802" y="3429000"/>
            <a:ext cx="19281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Not likely, but possible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F429458-1392-4D4A-990A-4A18B2E962AF}"/>
              </a:ext>
            </a:extLst>
          </p:cNvPr>
          <p:cNvSpPr txBox="1"/>
          <p:nvPr/>
        </p:nvSpPr>
        <p:spPr>
          <a:xfrm>
            <a:off x="9154631" y="2625010"/>
            <a:ext cx="19281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Valgrind</a:t>
            </a:r>
            <a:r>
              <a:rPr lang="en-US" dirty="0"/>
              <a:t>, </a:t>
            </a:r>
            <a:r>
              <a:rPr lang="en-US" dirty="0" err="1"/>
              <a:t>gcc</a:t>
            </a:r>
            <a:r>
              <a:rPr lang="en-US" dirty="0"/>
              <a:t> and clang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8B5ED18-BA5C-4D51-9C95-4E9892562E33}"/>
              </a:ext>
            </a:extLst>
          </p:cNvPr>
          <p:cNvSpPr txBox="1"/>
          <p:nvPr/>
        </p:nvSpPr>
        <p:spPr>
          <a:xfrm>
            <a:off x="9118869" y="4287588"/>
            <a:ext cx="21980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Injection of runtime </a:t>
            </a:r>
          </a:p>
          <a:p>
            <a:r>
              <a:rPr lang="en-US" dirty="0"/>
              <a:t>checks, library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8CE40981-027C-4D45-A029-BF42911105D6}"/>
              </a:ext>
            </a:extLst>
          </p:cNvPr>
          <p:cNvSpPr txBox="1"/>
          <p:nvPr/>
        </p:nvSpPr>
        <p:spPr>
          <a:xfrm>
            <a:off x="9119385" y="5087723"/>
            <a:ext cx="21723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Extra compile step,</a:t>
            </a:r>
          </a:p>
          <a:p>
            <a:r>
              <a:rPr lang="en-US" dirty="0"/>
              <a:t>extended run times</a:t>
            </a:r>
          </a:p>
        </p:txBody>
      </p:sp>
    </p:spTree>
    <p:extLst>
      <p:ext uri="{BB962C8B-B14F-4D97-AF65-F5344CB8AC3E}">
        <p14:creationId xmlns:p14="http://schemas.microsoft.com/office/powerpoint/2010/main" val="1800337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6" grpId="0"/>
      <p:bldP spid="9" grpId="0"/>
      <p:bldP spid="10" grpId="0"/>
      <p:bldP spid="11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799454" y="1279789"/>
            <a:ext cx="3926910" cy="3844103"/>
            <a:chOff x="664231" y="3788930"/>
            <a:chExt cx="4241575" cy="4135556"/>
          </a:xfrm>
        </p:grpSpPr>
        <p:pic>
          <p:nvPicPr>
            <p:cNvPr id="4" name="Picture 2" descr="C:\Users\ednikru\AppData\Local\Microsoft\Windows\Temporary Internet Files\Content.IE5\S64DQXQU\programmer-vb[1].gif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4231" y="4046067"/>
              <a:ext cx="950400" cy="9505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8" name="Straight Arrow Connector 7"/>
            <p:cNvCxnSpPr/>
            <p:nvPr/>
          </p:nvCxnSpPr>
          <p:spPr>
            <a:xfrm>
              <a:off x="1698030" y="4521317"/>
              <a:ext cx="754448" cy="0"/>
            </a:xfrm>
            <a:prstGeom prst="straightConnector1">
              <a:avLst/>
            </a:prstGeom>
            <a:ln w="603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>
              <a:off x="3209852" y="7166410"/>
              <a:ext cx="1695954" cy="354995"/>
            </a:xfrm>
            <a:prstGeom prst="rect">
              <a:avLst/>
            </a:prstGeom>
            <a:noFill/>
          </p:spPr>
          <p:txBody>
            <a:bodyPr wrap="none" lIns="82945" tIns="41473" rIns="82945" bIns="41473" rtlCol="0">
              <a:spAutoFit/>
            </a:bodyPr>
            <a:lstStyle/>
            <a:p>
              <a:r>
                <a:rPr lang="en-US" sz="1600" dirty="0"/>
                <a:t>Quick Feedback</a:t>
              </a:r>
            </a:p>
          </p:txBody>
        </p:sp>
        <p:pic>
          <p:nvPicPr>
            <p:cNvPr id="12" name="Picture 3" descr="C:\Users\ednikru\AppData\Local\Microsoft\Windows\Temporary Internet Files\Content.IE5\2I1OCB58\clock-spring-forward-0[1]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48818" y="6763329"/>
              <a:ext cx="1161034" cy="116115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TextBox 13"/>
            <p:cNvSpPr txBox="1"/>
            <p:nvPr/>
          </p:nvSpPr>
          <p:spPr>
            <a:xfrm>
              <a:off x="1498201" y="3788930"/>
              <a:ext cx="1292525" cy="321885"/>
            </a:xfrm>
            <a:prstGeom prst="rect">
              <a:avLst/>
            </a:prstGeom>
            <a:noFill/>
          </p:spPr>
          <p:txBody>
            <a:bodyPr wrap="none" lIns="82945" tIns="41473" rIns="82945" bIns="41473" rtlCol="0">
              <a:spAutoFit/>
            </a:bodyPr>
            <a:lstStyle/>
            <a:p>
              <a:pPr algn="ctr"/>
              <a:r>
                <a:rPr lang="en-US" sz="1400" dirty="0"/>
                <a:t>Code Change</a:t>
              </a:r>
            </a:p>
          </p:txBody>
        </p:sp>
      </p:grpSp>
      <p:sp>
        <p:nvSpPr>
          <p:cNvPr id="15" name="Oval 14"/>
          <p:cNvSpPr/>
          <p:nvPr/>
        </p:nvSpPr>
        <p:spPr bwMode="auto">
          <a:xfrm>
            <a:off x="2568046" y="1484483"/>
            <a:ext cx="1020932" cy="1020932"/>
          </a:xfrm>
          <a:prstGeom prst="ellipse">
            <a:avLst/>
          </a:prstGeom>
          <a:solidFill>
            <a:schemeClr val="accent2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000" tIns="45720" rIns="7200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Automated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</a:rPr>
              <a:t>Program</a:t>
            </a:r>
            <a:br>
              <a:rPr lang="en-US" sz="1400" dirty="0">
                <a:solidFill>
                  <a:schemeClr val="bg1"/>
                </a:solidFill>
              </a:rPr>
            </a:br>
            <a:r>
              <a:rPr lang="en-US" sz="1400" dirty="0">
                <a:solidFill>
                  <a:schemeClr val="bg1"/>
                </a:solidFill>
              </a:rPr>
              <a:t>Analysis</a:t>
            </a:r>
          </a:p>
        </p:txBody>
      </p:sp>
      <p:sp>
        <p:nvSpPr>
          <p:cNvPr id="16" name="Oval 15"/>
          <p:cNvSpPr/>
          <p:nvPr/>
        </p:nvSpPr>
        <p:spPr bwMode="auto">
          <a:xfrm>
            <a:off x="4095120" y="1473967"/>
            <a:ext cx="1020932" cy="1020932"/>
          </a:xfrm>
          <a:prstGeom prst="ellips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000" tIns="45720" rIns="7200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Manual</a:t>
            </a:r>
            <a:br>
              <a:rPr lang="en-US" sz="1400" dirty="0">
                <a:solidFill>
                  <a:schemeClr val="bg1"/>
                </a:solidFill>
              </a:rPr>
            </a:br>
            <a:r>
              <a:rPr lang="en-US" sz="1400" dirty="0">
                <a:solidFill>
                  <a:schemeClr val="bg1"/>
                </a:solidFill>
              </a:rPr>
              <a:t>Code</a:t>
            </a:r>
            <a:br>
              <a:rPr lang="en-US" sz="1400" dirty="0">
                <a:solidFill>
                  <a:schemeClr val="bg1"/>
                </a:solidFill>
              </a:rPr>
            </a:br>
            <a:r>
              <a:rPr lang="en-US" sz="1400" dirty="0">
                <a:solidFill>
                  <a:schemeClr val="bg1"/>
                </a:solidFill>
              </a:rPr>
              <a:t>Review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17" name="Oval 16"/>
          <p:cNvSpPr/>
          <p:nvPr/>
        </p:nvSpPr>
        <p:spPr bwMode="auto">
          <a:xfrm>
            <a:off x="5729777" y="1473967"/>
            <a:ext cx="1020932" cy="1020932"/>
          </a:xfrm>
          <a:prstGeom prst="ellips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000" tIns="45720" rIns="7200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br>
              <a:rPr lang="en-US" sz="1400" dirty="0">
                <a:solidFill>
                  <a:schemeClr val="bg1"/>
                </a:solidFill>
              </a:rPr>
            </a:br>
            <a:r>
              <a:rPr lang="en-US" sz="1400" dirty="0">
                <a:solidFill>
                  <a:schemeClr val="bg1"/>
                </a:solidFill>
              </a:rPr>
              <a:t>Test</a:t>
            </a:r>
          </a:p>
        </p:txBody>
      </p:sp>
      <p:cxnSp>
        <p:nvCxnSpPr>
          <p:cNvPr id="18" name="Straight Arrow Connector 17"/>
          <p:cNvCxnSpPr>
            <a:cxnSpLocks/>
          </p:cNvCxnSpPr>
          <p:nvPr/>
        </p:nvCxnSpPr>
        <p:spPr>
          <a:xfrm>
            <a:off x="3626063" y="1973709"/>
            <a:ext cx="424983" cy="21241"/>
          </a:xfrm>
          <a:prstGeom prst="straightConnector1">
            <a:avLst/>
          </a:prstGeom>
          <a:ln w="603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cxnSpLocks/>
          </p:cNvCxnSpPr>
          <p:nvPr/>
        </p:nvCxnSpPr>
        <p:spPr>
          <a:xfrm>
            <a:off x="5210424" y="2021665"/>
            <a:ext cx="424983" cy="21241"/>
          </a:xfrm>
          <a:prstGeom prst="straightConnector1">
            <a:avLst/>
          </a:prstGeom>
          <a:ln w="603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cxnSpLocks/>
          </p:cNvCxnSpPr>
          <p:nvPr/>
        </p:nvCxnSpPr>
        <p:spPr>
          <a:xfrm>
            <a:off x="6845080" y="2003990"/>
            <a:ext cx="1400526" cy="21241"/>
          </a:xfrm>
          <a:prstGeom prst="straightConnector1">
            <a:avLst/>
          </a:prstGeom>
          <a:ln w="603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6845080" y="1490258"/>
            <a:ext cx="1888798" cy="299200"/>
          </a:xfrm>
          <a:prstGeom prst="rect">
            <a:avLst/>
          </a:prstGeom>
          <a:noFill/>
        </p:spPr>
        <p:txBody>
          <a:bodyPr wrap="square" lIns="82945" tIns="41473" rIns="82945" bIns="41473" rtlCol="0">
            <a:spAutoFit/>
          </a:bodyPr>
          <a:lstStyle/>
          <a:p>
            <a:r>
              <a:rPr lang="en-US" sz="1400" dirty="0"/>
              <a:t>Ready to commit</a:t>
            </a:r>
          </a:p>
        </p:txBody>
      </p:sp>
      <p:cxnSp>
        <p:nvCxnSpPr>
          <p:cNvPr id="85" name="Straight Connector 84"/>
          <p:cNvCxnSpPr>
            <a:cxnSpLocks/>
          </p:cNvCxnSpPr>
          <p:nvPr/>
        </p:nvCxnSpPr>
        <p:spPr bwMode="auto">
          <a:xfrm>
            <a:off x="4605237" y="2584062"/>
            <a:ext cx="1149" cy="683741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7" name="Straight Connector 86"/>
          <p:cNvCxnSpPr>
            <a:cxnSpLocks/>
          </p:cNvCxnSpPr>
          <p:nvPr/>
        </p:nvCxnSpPr>
        <p:spPr bwMode="auto">
          <a:xfrm flipH="1">
            <a:off x="1255145" y="3253492"/>
            <a:ext cx="3350616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9" name="Straight Arrow Connector 88"/>
          <p:cNvCxnSpPr>
            <a:cxnSpLocks/>
            <a:endCxn id="4" idx="2"/>
          </p:cNvCxnSpPr>
          <p:nvPr/>
        </p:nvCxnSpPr>
        <p:spPr bwMode="auto">
          <a:xfrm flipH="1" flipV="1">
            <a:off x="1239401" y="2402316"/>
            <a:ext cx="14184" cy="863106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05" name="Straight Connector 104"/>
          <p:cNvCxnSpPr>
            <a:stCxn id="17" idx="4"/>
          </p:cNvCxnSpPr>
          <p:nvPr/>
        </p:nvCxnSpPr>
        <p:spPr bwMode="auto">
          <a:xfrm>
            <a:off x="6240243" y="2494900"/>
            <a:ext cx="0" cy="1549667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7" name="Straight Connector 106"/>
          <p:cNvCxnSpPr/>
          <p:nvPr/>
        </p:nvCxnSpPr>
        <p:spPr bwMode="auto">
          <a:xfrm flipH="1">
            <a:off x="1253585" y="4044566"/>
            <a:ext cx="4986658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9" name="Straight Arrow Connector 108"/>
          <p:cNvCxnSpPr>
            <a:endCxn id="4" idx="2"/>
          </p:cNvCxnSpPr>
          <p:nvPr/>
        </p:nvCxnSpPr>
        <p:spPr bwMode="auto">
          <a:xfrm flipH="1" flipV="1">
            <a:off x="1239402" y="2402316"/>
            <a:ext cx="15745" cy="164225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10" name="TextBox 109"/>
          <p:cNvSpPr txBox="1"/>
          <p:nvPr/>
        </p:nvSpPr>
        <p:spPr>
          <a:xfrm>
            <a:off x="799454" y="5117331"/>
            <a:ext cx="79344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Syntax, Semantic, and Analysis Checks:</a:t>
            </a:r>
            <a:br>
              <a:rPr lang="en-US" dirty="0"/>
            </a:br>
            <a:r>
              <a:rPr lang="en-US" dirty="0"/>
              <a:t>Can analyze properties of code that cannot be tested (coding style)!</a:t>
            </a:r>
          </a:p>
          <a:p>
            <a:r>
              <a:rPr lang="en-US" dirty="0"/>
              <a:t>Automates and offloads portions of manual code review</a:t>
            </a:r>
          </a:p>
          <a:p>
            <a:r>
              <a:rPr lang="en-US" dirty="0"/>
              <a:t>Tightens up CI loop for many issues</a:t>
            </a:r>
          </a:p>
        </p:txBody>
      </p:sp>
      <p:cxnSp>
        <p:nvCxnSpPr>
          <p:cNvPr id="39" name="Connector: Elbow 38"/>
          <p:cNvCxnSpPr>
            <a:stCxn id="15" idx="4"/>
            <a:endCxn id="4" idx="2"/>
          </p:cNvCxnSpPr>
          <p:nvPr/>
        </p:nvCxnSpPr>
        <p:spPr bwMode="auto">
          <a:xfrm rot="5400000" flipH="1">
            <a:off x="2107408" y="1534312"/>
            <a:ext cx="103099" cy="1839111"/>
          </a:xfrm>
          <a:prstGeom prst="bentConnector3">
            <a:avLst>
              <a:gd name="adj1" fmla="val -221729"/>
            </a:avLst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85553B43-BB2B-4F18-BA7B-8B728F24F08A}"/>
              </a:ext>
            </a:extLst>
          </p:cNvPr>
          <p:cNvSpPr txBox="1"/>
          <p:nvPr/>
        </p:nvSpPr>
        <p:spPr>
          <a:xfrm>
            <a:off x="1346613" y="2680947"/>
            <a:ext cx="22878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Report coding errors</a:t>
            </a:r>
          </a:p>
        </p:txBody>
      </p:sp>
      <p:sp>
        <p:nvSpPr>
          <p:cNvPr id="25" name="Title 4">
            <a:extLst>
              <a:ext uri="{FF2B5EF4-FFF2-40B4-BE49-F238E27FC236}">
                <a16:creationId xmlns:a16="http://schemas.microsoft.com/office/drawing/2014/main" id="{6CB33519-8C4B-44BB-9A2D-F3720209E089}"/>
              </a:ext>
            </a:extLst>
          </p:cNvPr>
          <p:cNvSpPr txBox="1">
            <a:spLocks/>
          </p:cNvSpPr>
          <p:nvPr/>
        </p:nvSpPr>
        <p:spPr>
          <a:xfrm>
            <a:off x="587079" y="211794"/>
            <a:ext cx="9671671" cy="711355"/>
          </a:xfrm>
          <a:prstGeom prst="rect">
            <a:avLst/>
          </a:prstGeom>
        </p:spPr>
        <p:txBody>
          <a:bodyPr vert="horz" wrap="square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Typical CI Loop with Automated Analysis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6777DE-B470-406F-B1E3-BC7B2F95B1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849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2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110BF12-1B3F-4642-9530-D347C0E6B6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935" y="239715"/>
            <a:ext cx="9992784" cy="687872"/>
          </a:xfrm>
        </p:spPr>
        <p:txBody>
          <a:bodyPr/>
          <a:lstStyle/>
          <a:p>
            <a:r>
              <a:rPr lang="en-US" dirty="0"/>
              <a:t>LLVM/Clang Compiler Flow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BCF9D378-376A-496E-A59B-F62F042CFF1F}"/>
              </a:ext>
            </a:extLst>
          </p:cNvPr>
          <p:cNvSpPr/>
          <p:nvPr/>
        </p:nvSpPr>
        <p:spPr bwMode="auto">
          <a:xfrm>
            <a:off x="874640" y="1816511"/>
            <a:ext cx="2809461" cy="556591"/>
          </a:xfrm>
          <a:prstGeom prst="round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R="0" algn="ctr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Front End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CC5FC85-8975-4181-8D00-F3821D4E655F}"/>
              </a:ext>
            </a:extLst>
          </p:cNvPr>
          <p:cNvSpPr/>
          <p:nvPr/>
        </p:nvSpPr>
        <p:spPr bwMode="auto">
          <a:xfrm>
            <a:off x="874642" y="2987863"/>
            <a:ext cx="2809461" cy="556591"/>
          </a:xfrm>
          <a:prstGeom prst="round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R="0" algn="ctr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Optimizer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1C593E8F-755A-4F82-990E-C8FF5CA062C7}"/>
              </a:ext>
            </a:extLst>
          </p:cNvPr>
          <p:cNvSpPr/>
          <p:nvPr/>
        </p:nvSpPr>
        <p:spPr bwMode="auto">
          <a:xfrm>
            <a:off x="874639" y="4141842"/>
            <a:ext cx="2809461" cy="556591"/>
          </a:xfrm>
          <a:prstGeom prst="round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R="0" algn="ctr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Code Generator</a:t>
            </a:r>
          </a:p>
        </p:txBody>
      </p:sp>
      <p:sp>
        <p:nvSpPr>
          <p:cNvPr id="7" name="Rectangle: Top Corners One Rounded and One Snipped 6">
            <a:extLst>
              <a:ext uri="{FF2B5EF4-FFF2-40B4-BE49-F238E27FC236}">
                <a16:creationId xmlns:a16="http://schemas.microsoft.com/office/drawing/2014/main" id="{4BCAA6D1-B0C9-46F9-9949-F8470C5955AF}"/>
              </a:ext>
            </a:extLst>
          </p:cNvPr>
          <p:cNvSpPr/>
          <p:nvPr/>
        </p:nvSpPr>
        <p:spPr bwMode="auto">
          <a:xfrm>
            <a:off x="5264426" y="1217611"/>
            <a:ext cx="1663148" cy="483704"/>
          </a:xfrm>
          <a:prstGeom prst="snipRoundRect">
            <a:avLst/>
          </a:prstGeom>
          <a:solidFill>
            <a:schemeClr val="accent5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R="0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Source Code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681C3F2A-5CE2-4229-A53F-00226B4B4171}"/>
              </a:ext>
            </a:extLst>
          </p:cNvPr>
          <p:cNvSpPr/>
          <p:nvPr/>
        </p:nvSpPr>
        <p:spPr bwMode="auto">
          <a:xfrm>
            <a:off x="5264427" y="1920044"/>
            <a:ext cx="1663148" cy="483704"/>
          </a:xfrm>
          <a:prstGeom prst="round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R="0" algn="ctr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Parser</a:t>
            </a:r>
          </a:p>
        </p:txBody>
      </p:sp>
      <p:sp>
        <p:nvSpPr>
          <p:cNvPr id="9" name="Rectangle: Top Corners One Rounded and One Snipped 8">
            <a:extLst>
              <a:ext uri="{FF2B5EF4-FFF2-40B4-BE49-F238E27FC236}">
                <a16:creationId xmlns:a16="http://schemas.microsoft.com/office/drawing/2014/main" id="{3411A810-24D6-4437-9A19-614C6E165B7E}"/>
              </a:ext>
            </a:extLst>
          </p:cNvPr>
          <p:cNvSpPr/>
          <p:nvPr/>
        </p:nvSpPr>
        <p:spPr bwMode="auto">
          <a:xfrm>
            <a:off x="5264426" y="2647392"/>
            <a:ext cx="1663148" cy="483704"/>
          </a:xfrm>
          <a:prstGeom prst="snipRoundRect">
            <a:avLst/>
          </a:prstGeom>
          <a:solidFill>
            <a:schemeClr val="accent5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R="0" algn="ctr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Clang AST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89C77360-3FA4-4D79-96E5-5536D9AF00EB}"/>
              </a:ext>
            </a:extLst>
          </p:cNvPr>
          <p:cNvSpPr/>
          <p:nvPr/>
        </p:nvSpPr>
        <p:spPr bwMode="auto">
          <a:xfrm>
            <a:off x="5264427" y="3421121"/>
            <a:ext cx="1663148" cy="483704"/>
          </a:xfrm>
          <a:prstGeom prst="round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R="0" algn="ctr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Optimizer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6F998306-5A1C-4EE5-B410-16D14B5A6885}"/>
              </a:ext>
            </a:extLst>
          </p:cNvPr>
          <p:cNvSpPr/>
          <p:nvPr/>
        </p:nvSpPr>
        <p:spPr bwMode="auto">
          <a:xfrm>
            <a:off x="5264427" y="4148468"/>
            <a:ext cx="1663148" cy="773729"/>
          </a:xfrm>
          <a:prstGeom prst="round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R="0" algn="ctr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Clang</a:t>
            </a:r>
          </a:p>
          <a:p>
            <a:pPr marR="0" algn="ctr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CodeGen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Rectangle: Top Corners One Rounded and One Snipped 11">
            <a:extLst>
              <a:ext uri="{FF2B5EF4-FFF2-40B4-BE49-F238E27FC236}">
                <a16:creationId xmlns:a16="http://schemas.microsoft.com/office/drawing/2014/main" id="{11C89097-6EC9-4D2F-A52B-50B6A68BC244}"/>
              </a:ext>
            </a:extLst>
          </p:cNvPr>
          <p:cNvSpPr/>
          <p:nvPr/>
        </p:nvSpPr>
        <p:spPr bwMode="auto">
          <a:xfrm>
            <a:off x="5264426" y="5165840"/>
            <a:ext cx="1663148" cy="483704"/>
          </a:xfrm>
          <a:prstGeom prst="snipRoundRect">
            <a:avLst/>
          </a:prstGeom>
          <a:solidFill>
            <a:schemeClr val="accent5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R="0" algn="ctr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LLVM IR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DCC88610-237D-4058-86AA-0B508BC98882}"/>
              </a:ext>
            </a:extLst>
          </p:cNvPr>
          <p:cNvCxnSpPr/>
          <p:nvPr/>
        </p:nvCxnSpPr>
        <p:spPr bwMode="auto">
          <a:xfrm flipV="1">
            <a:off x="3750365" y="1217611"/>
            <a:ext cx="1444487" cy="87719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3B8B7B89-421F-4344-A530-FF10C632A8BB}"/>
              </a:ext>
            </a:extLst>
          </p:cNvPr>
          <p:cNvCxnSpPr/>
          <p:nvPr/>
        </p:nvCxnSpPr>
        <p:spPr bwMode="auto">
          <a:xfrm>
            <a:off x="3750365" y="2161896"/>
            <a:ext cx="1444487" cy="348764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8ACAD0A0-6332-417E-9832-7B99D89F47AA}"/>
              </a:ext>
            </a:extLst>
          </p:cNvPr>
          <p:cNvCxnSpPr>
            <a:cxnSpLocks/>
            <a:endCxn id="5" idx="0"/>
          </p:cNvCxnSpPr>
          <p:nvPr/>
        </p:nvCxnSpPr>
        <p:spPr bwMode="auto">
          <a:xfrm>
            <a:off x="2279369" y="2403748"/>
            <a:ext cx="4" cy="58411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C422059B-B7E1-4327-AA7E-1CED44F3CE1C}"/>
              </a:ext>
            </a:extLst>
          </p:cNvPr>
          <p:cNvCxnSpPr>
            <a:cxnSpLocks/>
          </p:cNvCxnSpPr>
          <p:nvPr/>
        </p:nvCxnSpPr>
        <p:spPr bwMode="auto">
          <a:xfrm>
            <a:off x="2279364" y="3544454"/>
            <a:ext cx="4" cy="58411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3ED1AE0D-77CF-49D4-9EF4-E6E9E3358AC2}"/>
              </a:ext>
            </a:extLst>
          </p:cNvPr>
          <p:cNvCxnSpPr>
            <a:cxnSpLocks/>
            <a:endCxn id="8" idx="0"/>
          </p:cNvCxnSpPr>
          <p:nvPr/>
        </p:nvCxnSpPr>
        <p:spPr bwMode="auto">
          <a:xfrm>
            <a:off x="6096000" y="1701315"/>
            <a:ext cx="1" cy="21872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B61C1300-DA20-4965-A104-E369448E67AF}"/>
              </a:ext>
            </a:extLst>
          </p:cNvPr>
          <p:cNvCxnSpPr>
            <a:cxnSpLocks/>
          </p:cNvCxnSpPr>
          <p:nvPr/>
        </p:nvCxnSpPr>
        <p:spPr bwMode="auto">
          <a:xfrm>
            <a:off x="6096001" y="2429658"/>
            <a:ext cx="1" cy="21872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11A540CF-DA6F-453A-BC2E-7CD30968120D}"/>
              </a:ext>
            </a:extLst>
          </p:cNvPr>
          <p:cNvCxnSpPr>
            <a:cxnSpLocks/>
          </p:cNvCxnSpPr>
          <p:nvPr/>
        </p:nvCxnSpPr>
        <p:spPr bwMode="auto">
          <a:xfrm>
            <a:off x="6095999" y="3141100"/>
            <a:ext cx="1" cy="21872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723B3D85-6B39-459B-BE37-9586844D42FA}"/>
              </a:ext>
            </a:extLst>
          </p:cNvPr>
          <p:cNvCxnSpPr>
            <a:cxnSpLocks/>
          </p:cNvCxnSpPr>
          <p:nvPr/>
        </p:nvCxnSpPr>
        <p:spPr bwMode="auto">
          <a:xfrm>
            <a:off x="6096001" y="3920864"/>
            <a:ext cx="1" cy="21872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EA3184DC-EB3F-4DA6-9D2B-18E2FF5B64CC}"/>
              </a:ext>
            </a:extLst>
          </p:cNvPr>
          <p:cNvCxnSpPr>
            <a:cxnSpLocks/>
          </p:cNvCxnSpPr>
          <p:nvPr/>
        </p:nvCxnSpPr>
        <p:spPr bwMode="auto">
          <a:xfrm>
            <a:off x="6096002" y="4937441"/>
            <a:ext cx="1" cy="21872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7" name="Explosion: 14 Points 26">
            <a:extLst>
              <a:ext uri="{FF2B5EF4-FFF2-40B4-BE49-F238E27FC236}">
                <a16:creationId xmlns:a16="http://schemas.microsoft.com/office/drawing/2014/main" id="{E5D8F6FB-F1C8-48C6-9C03-071098E061E4}"/>
              </a:ext>
            </a:extLst>
          </p:cNvPr>
          <p:cNvSpPr/>
          <p:nvPr/>
        </p:nvSpPr>
        <p:spPr bwMode="auto">
          <a:xfrm>
            <a:off x="7828722" y="596995"/>
            <a:ext cx="3426283" cy="1652246"/>
          </a:xfrm>
          <a:prstGeom prst="irregularSeal2">
            <a:avLst/>
          </a:prstGeom>
          <a:solidFill>
            <a:schemeClr val="accent4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R="0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C/C++ Source code</a:t>
            </a:r>
          </a:p>
        </p:txBody>
      </p:sp>
      <p:sp>
        <p:nvSpPr>
          <p:cNvPr id="28" name="Explosion: 14 Points 27">
            <a:extLst>
              <a:ext uri="{FF2B5EF4-FFF2-40B4-BE49-F238E27FC236}">
                <a16:creationId xmlns:a16="http://schemas.microsoft.com/office/drawing/2014/main" id="{7655B504-D4FB-4E56-B21F-8C7C382B6322}"/>
              </a:ext>
            </a:extLst>
          </p:cNvPr>
          <p:cNvSpPr/>
          <p:nvPr/>
        </p:nvSpPr>
        <p:spPr bwMode="auto">
          <a:xfrm>
            <a:off x="7730410" y="2316448"/>
            <a:ext cx="3426283" cy="1652246"/>
          </a:xfrm>
          <a:prstGeom prst="irregularSeal2">
            <a:avLst/>
          </a:prstGeom>
          <a:solidFill>
            <a:schemeClr val="accent4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R="0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Abstract Syntax Tree</a:t>
            </a:r>
          </a:p>
        </p:txBody>
      </p:sp>
      <p:sp>
        <p:nvSpPr>
          <p:cNvPr id="29" name="Explosion: 14 Points 28">
            <a:extLst>
              <a:ext uri="{FF2B5EF4-FFF2-40B4-BE49-F238E27FC236}">
                <a16:creationId xmlns:a16="http://schemas.microsoft.com/office/drawing/2014/main" id="{53D5B9B1-86C0-4FB5-AFB8-793A6D1B6044}"/>
              </a:ext>
            </a:extLst>
          </p:cNvPr>
          <p:cNvSpPr/>
          <p:nvPr/>
        </p:nvSpPr>
        <p:spPr bwMode="auto">
          <a:xfrm>
            <a:off x="7730410" y="4148468"/>
            <a:ext cx="3671446" cy="2036427"/>
          </a:xfrm>
          <a:prstGeom prst="irregularSeal2">
            <a:avLst/>
          </a:prstGeom>
          <a:solidFill>
            <a:schemeClr val="accent4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R="0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Abstract Assembly Language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CFC9D66C-9254-4A1B-BAF6-6792F29F1D6F}"/>
              </a:ext>
            </a:extLst>
          </p:cNvPr>
          <p:cNvSpPr/>
          <p:nvPr/>
        </p:nvSpPr>
        <p:spPr>
          <a:xfrm>
            <a:off x="279772" y="6163313"/>
            <a:ext cx="823919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hlinkClick r:id="rId2"/>
              </a:rPr>
              <a:t>https://www.youtube.com/watch?v=m8G_S5LwlTo</a:t>
            </a:r>
            <a:r>
              <a:rPr lang="en-US" dirty="0"/>
              <a:t> – LLVM IR Tutorial 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31DBF61-9314-4A7A-9E8A-5F3710D327DB}"/>
              </a:ext>
            </a:extLst>
          </p:cNvPr>
          <p:cNvSpPr/>
          <p:nvPr/>
        </p:nvSpPr>
        <p:spPr>
          <a:xfrm>
            <a:off x="7537318" y="2273561"/>
            <a:ext cx="3812465" cy="181692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067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27" grpId="0" animBg="1"/>
      <p:bldP spid="28" grpId="0" animBg="1"/>
      <p:bldP spid="29" grpId="0" animBg="1"/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9061" y="257797"/>
            <a:ext cx="11175132" cy="1050219"/>
          </a:xfrm>
        </p:spPr>
        <p:txBody>
          <a:bodyPr>
            <a:normAutofit/>
          </a:bodyPr>
          <a:lstStyle/>
          <a:p>
            <a:r>
              <a:rPr lang="en-US" dirty="0"/>
              <a:t>Clang-tidy &amp; Static Analyzers – Compare and Contrast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9061" y="1579642"/>
            <a:ext cx="10571234" cy="4573819"/>
          </a:xfrm>
        </p:spPr>
        <p:txBody>
          <a:bodyPr>
            <a:normAutofit/>
          </a:bodyPr>
          <a:lstStyle/>
          <a:p>
            <a:r>
              <a:rPr lang="en-US" dirty="0"/>
              <a:t>Clang Static Analysis uses Symbolic Execution</a:t>
            </a:r>
          </a:p>
          <a:p>
            <a:r>
              <a:rPr lang="en-US" dirty="0"/>
              <a:t>Clang-tidy uses AST Matchers</a:t>
            </a:r>
          </a:p>
          <a:p>
            <a:pPr lvl="1"/>
            <a:r>
              <a:rPr lang="en-US" dirty="0"/>
              <a:t>Finds patterns, optionally replace/add/remove patterns</a:t>
            </a:r>
          </a:p>
          <a:p>
            <a:r>
              <a:rPr lang="en-US" dirty="0"/>
              <a:t>Both use the AST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217759-F7F2-4543-A7D9-3C417A8C36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499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>
            <a:extLst>
              <a:ext uri="{FF2B5EF4-FFF2-40B4-BE49-F238E27FC236}">
                <a16:creationId xmlns:a16="http://schemas.microsoft.com/office/drawing/2014/main" id="{E92C6DB1-AAA8-405A-8FF0-78E1B37BD0B4}"/>
              </a:ext>
            </a:extLst>
          </p:cNvPr>
          <p:cNvSpPr txBox="1"/>
          <p:nvPr/>
        </p:nvSpPr>
        <p:spPr>
          <a:xfrm>
            <a:off x="549547" y="2642108"/>
            <a:ext cx="5403135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#define ZERO </a:t>
            </a:r>
            <a:r>
              <a:rPr lang="en-US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function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b)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a,c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switch (b){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case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:  a = b/0; </a:t>
            </a:r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break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case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:  a = b/</a:t>
            </a:r>
            <a:r>
              <a:rPr lang="en-US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ZERO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break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case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:  c = b-</a:t>
            </a:r>
            <a:r>
              <a:rPr lang="en-US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a = b/c; </a:t>
            </a:r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break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};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a;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355775" y="254087"/>
            <a:ext cx="9601200" cy="731994"/>
          </a:xfrm>
        </p:spPr>
        <p:txBody>
          <a:bodyPr>
            <a:normAutofit/>
          </a:bodyPr>
          <a:lstStyle/>
          <a:p>
            <a:r>
              <a:rPr lang="en-US" dirty="0">
                <a:latin typeface="Ericsson Capital TT" pitchFamily="2" charset="0"/>
              </a:rPr>
              <a:t>AST Matcher compared to Symbolic Execution</a:t>
            </a:r>
          </a:p>
        </p:txBody>
      </p:sp>
      <p:sp>
        <p:nvSpPr>
          <p:cNvPr id="4" name="Rectangle 3"/>
          <p:cNvSpPr/>
          <p:nvPr/>
        </p:nvSpPr>
        <p:spPr bwMode="auto">
          <a:xfrm flipV="1">
            <a:off x="2905283" y="4027046"/>
            <a:ext cx="606982" cy="291275"/>
          </a:xfrm>
          <a:prstGeom prst="rect">
            <a:avLst/>
          </a:prstGeom>
          <a:noFill/>
          <a:ln w="25400" cap="flat" cmpd="sng" algn="ctr">
            <a:solidFill>
              <a:schemeClr val="accent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000" tIns="45720" rIns="7200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en-US" sz="2000">
              <a:latin typeface="Arial" charset="0"/>
            </a:endParaRPr>
          </a:p>
        </p:txBody>
      </p:sp>
      <p:sp>
        <p:nvSpPr>
          <p:cNvPr id="19" name="Rectangle 18"/>
          <p:cNvSpPr/>
          <p:nvPr/>
        </p:nvSpPr>
        <p:spPr bwMode="auto">
          <a:xfrm flipV="1">
            <a:off x="2905283" y="4332530"/>
            <a:ext cx="1030876" cy="246183"/>
          </a:xfrm>
          <a:prstGeom prst="rect">
            <a:avLst/>
          </a:prstGeom>
          <a:noFill/>
          <a:ln w="25400" cap="flat" cmpd="sng" algn="ctr">
            <a:solidFill>
              <a:schemeClr val="accent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000" tIns="45720" rIns="7200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en-US" sz="2000">
              <a:latin typeface="Arial" charset="0"/>
            </a:endParaRPr>
          </a:p>
        </p:txBody>
      </p:sp>
      <p:sp>
        <p:nvSpPr>
          <p:cNvPr id="23" name="Rectangle 22"/>
          <p:cNvSpPr/>
          <p:nvPr/>
        </p:nvSpPr>
        <p:spPr bwMode="auto">
          <a:xfrm flipV="1">
            <a:off x="2905283" y="4882005"/>
            <a:ext cx="606982" cy="296216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000" tIns="45720" rIns="7200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en-US" sz="2000">
              <a:latin typeface="Arial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464043" y="1961895"/>
            <a:ext cx="6108510" cy="523220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binaryOperator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hasOperatorName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("/"),      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hasRHS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integerLiteral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(equals(0)).bind(KEY_NODE)));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732578B-B416-4321-811E-6D5F14398C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50084" y="6367671"/>
            <a:ext cx="644939" cy="365125"/>
          </a:xfrm>
        </p:spPr>
        <p:txBody>
          <a:bodyPr/>
          <a:lstStyle/>
          <a:p>
            <a:fld id="{349DA33C-DFBF-4C75-848F-C8E7A165079D}" type="slidenum">
              <a:rPr lang="en-US" smtClean="0"/>
              <a:t>8</a:t>
            </a:fld>
            <a:endParaRPr lang="en-US" dirty="0"/>
          </a:p>
        </p:txBody>
      </p:sp>
      <p:sp>
        <p:nvSpPr>
          <p:cNvPr id="18" name="Arrow: Left 17">
            <a:extLst>
              <a:ext uri="{FF2B5EF4-FFF2-40B4-BE49-F238E27FC236}">
                <a16:creationId xmlns:a16="http://schemas.microsoft.com/office/drawing/2014/main" id="{BAE1C6D4-114F-4607-A159-C5E189FA68D9}"/>
              </a:ext>
            </a:extLst>
          </p:cNvPr>
          <p:cNvSpPr/>
          <p:nvPr/>
        </p:nvSpPr>
        <p:spPr>
          <a:xfrm rot="20697137">
            <a:off x="3526190" y="3595584"/>
            <a:ext cx="2584768" cy="101743"/>
          </a:xfrm>
          <a:prstGeom prst="lef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Arrow: Left 20">
            <a:extLst>
              <a:ext uri="{FF2B5EF4-FFF2-40B4-BE49-F238E27FC236}">
                <a16:creationId xmlns:a16="http://schemas.microsoft.com/office/drawing/2014/main" id="{0E2568C6-2A33-4CB7-BA5C-A5274F60C5DC}"/>
              </a:ext>
            </a:extLst>
          </p:cNvPr>
          <p:cNvSpPr/>
          <p:nvPr/>
        </p:nvSpPr>
        <p:spPr>
          <a:xfrm rot="20697137">
            <a:off x="3957043" y="4050261"/>
            <a:ext cx="2146956" cy="97528"/>
          </a:xfrm>
          <a:prstGeom prst="lef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Arrow: Left 21">
            <a:extLst>
              <a:ext uri="{FF2B5EF4-FFF2-40B4-BE49-F238E27FC236}">
                <a16:creationId xmlns:a16="http://schemas.microsoft.com/office/drawing/2014/main" id="{F82F0DB9-4140-4E9D-8AA9-155762CC7E3C}"/>
              </a:ext>
            </a:extLst>
          </p:cNvPr>
          <p:cNvSpPr/>
          <p:nvPr/>
        </p:nvSpPr>
        <p:spPr>
          <a:xfrm rot="20697137">
            <a:off x="3518265" y="4517704"/>
            <a:ext cx="2605314" cy="103343"/>
          </a:xfrm>
          <a:prstGeom prst="lef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1EF0A422-D65E-4BBC-8925-3FBA0E52A8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1936" y="1319101"/>
            <a:ext cx="8666992" cy="642794"/>
          </a:xfrm>
        </p:spPr>
        <p:txBody>
          <a:bodyPr>
            <a:normAutofit/>
          </a:bodyPr>
          <a:lstStyle/>
          <a:p>
            <a:r>
              <a:rPr lang="en-US" dirty="0"/>
              <a:t>How to find all instances of possible division by zero before run time?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A25764AE-5A4E-4A73-8C33-3954E2716436}"/>
              </a:ext>
            </a:extLst>
          </p:cNvPr>
          <p:cNvSpPr/>
          <p:nvPr/>
        </p:nvSpPr>
        <p:spPr>
          <a:xfrm>
            <a:off x="6162861" y="3047498"/>
            <a:ext cx="2924740" cy="3043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Found!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9A2569D2-A55C-46A8-BB9A-DC5100C07C0C}"/>
              </a:ext>
            </a:extLst>
          </p:cNvPr>
          <p:cNvSpPr/>
          <p:nvPr/>
        </p:nvSpPr>
        <p:spPr>
          <a:xfrm>
            <a:off x="6162861" y="3459331"/>
            <a:ext cx="2924740" cy="5698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Found! All preprocessor statements are resolved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EF67CACD-60D5-4DF8-B8E4-4CF721E37DEB}"/>
              </a:ext>
            </a:extLst>
          </p:cNvPr>
          <p:cNvSpPr/>
          <p:nvPr/>
        </p:nvSpPr>
        <p:spPr>
          <a:xfrm>
            <a:off x="6162861" y="4099025"/>
            <a:ext cx="2924740" cy="6515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Not found by an AST matcher</a:t>
            </a:r>
          </a:p>
        </p:txBody>
      </p:sp>
    </p:spTree>
    <p:extLst>
      <p:ext uri="{BB962C8B-B14F-4D97-AF65-F5344CB8AC3E}">
        <p14:creationId xmlns:p14="http://schemas.microsoft.com/office/powerpoint/2010/main" val="3396543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9" grpId="0" animBg="1"/>
      <p:bldP spid="23" grpId="0" animBg="1"/>
      <p:bldP spid="2" grpId="0" animBg="1"/>
      <p:bldP spid="18" grpId="0" animBg="1"/>
      <p:bldP spid="21" grpId="0" animBg="1"/>
      <p:bldP spid="22" grpId="0" animBg="1"/>
      <p:bldP spid="10" grpId="0" animBg="1"/>
      <p:bldP spid="11" grpId="0" animBg="1"/>
      <p:bldP spid="1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504" y="302582"/>
            <a:ext cx="9601200" cy="1198959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dirty="0"/>
              <a:t>Clang Static Analyzer – Symbolic Execution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4261" y="1703673"/>
            <a:ext cx="4844144" cy="39624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lvl="1" indent="0">
              <a:spcBef>
                <a:spcPts val="0"/>
              </a:spcBef>
              <a:buNone/>
            </a:pPr>
            <a:endParaRPr lang="en-US" sz="1600" dirty="0">
              <a:solidFill>
                <a:schemeClr val="accent2"/>
              </a:solidFill>
            </a:endParaRPr>
          </a:p>
          <a:p>
            <a:pPr marL="0" lvl="1" indent="0">
              <a:spcBef>
                <a:spcPts val="0"/>
              </a:spcBef>
              <a:buNone/>
            </a:pPr>
            <a:endParaRPr lang="en-US" sz="1600" dirty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F451733A-C0EF-4C01-8E74-186610111174}"/>
              </a:ext>
            </a:extLst>
          </p:cNvPr>
          <p:cNvSpPr/>
          <p:nvPr/>
        </p:nvSpPr>
        <p:spPr>
          <a:xfrm>
            <a:off x="8028616" y="1553442"/>
            <a:ext cx="1622121" cy="331940"/>
          </a:xfrm>
          <a:prstGeom prst="round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b: $b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DE0EBC38-2F1B-4275-A9EB-F044CAF4DA36}"/>
              </a:ext>
            </a:extLst>
          </p:cNvPr>
          <p:cNvSpPr/>
          <p:nvPr/>
        </p:nvSpPr>
        <p:spPr>
          <a:xfrm>
            <a:off x="6766159" y="2269223"/>
            <a:ext cx="1059582" cy="331940"/>
          </a:xfrm>
          <a:prstGeom prst="round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b: $b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51E61942-485A-4240-8120-5C454D7AD765}"/>
              </a:ext>
            </a:extLst>
          </p:cNvPr>
          <p:cNvSpPr/>
          <p:nvPr/>
        </p:nvSpPr>
        <p:spPr>
          <a:xfrm>
            <a:off x="8309886" y="2269223"/>
            <a:ext cx="1059583" cy="331940"/>
          </a:xfrm>
          <a:prstGeom prst="round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b: $b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F756E00E-C5EA-497B-9EE0-2933A913D686}"/>
              </a:ext>
            </a:extLst>
          </p:cNvPr>
          <p:cNvSpPr/>
          <p:nvPr/>
        </p:nvSpPr>
        <p:spPr>
          <a:xfrm>
            <a:off x="9934289" y="2269223"/>
            <a:ext cx="1059584" cy="331940"/>
          </a:xfrm>
          <a:prstGeom prst="round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b: $b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F068D320-550C-492F-8FF3-8F8C7D5EBFC5}"/>
              </a:ext>
            </a:extLst>
          </p:cNvPr>
          <p:cNvSpPr/>
          <p:nvPr/>
        </p:nvSpPr>
        <p:spPr>
          <a:xfrm>
            <a:off x="8309883" y="4333309"/>
            <a:ext cx="1059583" cy="331940"/>
          </a:xfrm>
          <a:prstGeom prst="round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b: $b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40DB0876-38B2-4A14-AB8B-8EAE4702EB4A}"/>
              </a:ext>
            </a:extLst>
          </p:cNvPr>
          <p:cNvSpPr/>
          <p:nvPr/>
        </p:nvSpPr>
        <p:spPr>
          <a:xfrm>
            <a:off x="9934288" y="3413125"/>
            <a:ext cx="1059583" cy="656011"/>
          </a:xfrm>
          <a:prstGeom prst="round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b: $b</a:t>
            </a:r>
          </a:p>
          <a:p>
            <a:pPr algn="ctr"/>
            <a:r>
              <a:rPr lang="en-US" dirty="0"/>
              <a:t>c: 0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98AE6171-7414-4B39-9F3B-8433D6C4CAB2}"/>
              </a:ext>
            </a:extLst>
          </p:cNvPr>
          <p:cNvSpPr/>
          <p:nvPr/>
        </p:nvSpPr>
        <p:spPr>
          <a:xfrm>
            <a:off x="9925508" y="4991289"/>
            <a:ext cx="1059583" cy="656011"/>
          </a:xfrm>
          <a:prstGeom prst="round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b: $b</a:t>
            </a:r>
          </a:p>
          <a:p>
            <a:pPr algn="ctr"/>
            <a:r>
              <a:rPr lang="en-US" dirty="0"/>
              <a:t>c: 0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5BC6A410-A607-4401-BD06-8C7C6EFDA62A}"/>
              </a:ext>
            </a:extLst>
          </p:cNvPr>
          <p:cNvCxnSpPr>
            <a:stCxn id="7" idx="2"/>
            <a:endCxn id="8" idx="0"/>
          </p:cNvCxnSpPr>
          <p:nvPr/>
        </p:nvCxnSpPr>
        <p:spPr>
          <a:xfrm flipH="1">
            <a:off x="7295950" y="1885382"/>
            <a:ext cx="1543727" cy="3838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BFD6205E-7972-4F8E-B5FD-82C8A0CE6A78}"/>
              </a:ext>
            </a:extLst>
          </p:cNvPr>
          <p:cNvCxnSpPr>
            <a:stCxn id="7" idx="2"/>
            <a:endCxn id="9" idx="0"/>
          </p:cNvCxnSpPr>
          <p:nvPr/>
        </p:nvCxnSpPr>
        <p:spPr>
          <a:xfrm>
            <a:off x="8839677" y="1885382"/>
            <a:ext cx="1" cy="3838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26BF604C-53C5-4BC0-8CB3-A9B24C332FCB}"/>
              </a:ext>
            </a:extLst>
          </p:cNvPr>
          <p:cNvCxnSpPr>
            <a:cxnSpLocks/>
          </p:cNvCxnSpPr>
          <p:nvPr/>
        </p:nvCxnSpPr>
        <p:spPr>
          <a:xfrm>
            <a:off x="8839676" y="1861734"/>
            <a:ext cx="1624404" cy="3838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5D4F91E9-9792-495D-805B-17CFB444F68B}"/>
              </a:ext>
            </a:extLst>
          </p:cNvPr>
          <p:cNvCxnSpPr>
            <a:cxnSpLocks/>
            <a:stCxn id="9" idx="2"/>
            <a:endCxn id="11" idx="0"/>
          </p:cNvCxnSpPr>
          <p:nvPr/>
        </p:nvCxnSpPr>
        <p:spPr>
          <a:xfrm flipH="1">
            <a:off x="8839675" y="2601163"/>
            <a:ext cx="3" cy="17321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2AF88F50-9489-449E-8FD2-DA289FDE44EA}"/>
              </a:ext>
            </a:extLst>
          </p:cNvPr>
          <p:cNvCxnSpPr>
            <a:cxnSpLocks/>
            <a:endCxn id="13" idx="0"/>
          </p:cNvCxnSpPr>
          <p:nvPr/>
        </p:nvCxnSpPr>
        <p:spPr>
          <a:xfrm flipH="1">
            <a:off x="10464080" y="2592822"/>
            <a:ext cx="2" cy="8203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78C9C4C9-A0B8-4235-917B-CBD394427C22}"/>
              </a:ext>
            </a:extLst>
          </p:cNvPr>
          <p:cNvCxnSpPr>
            <a:cxnSpLocks/>
            <a:stCxn id="13" idx="2"/>
            <a:endCxn id="15" idx="0"/>
          </p:cNvCxnSpPr>
          <p:nvPr/>
        </p:nvCxnSpPr>
        <p:spPr>
          <a:xfrm flipH="1">
            <a:off x="10455300" y="4069136"/>
            <a:ext cx="8780" cy="9221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Content Placeholder 2">
            <a:extLst>
              <a:ext uri="{FF2B5EF4-FFF2-40B4-BE49-F238E27FC236}">
                <a16:creationId xmlns:a16="http://schemas.microsoft.com/office/drawing/2014/main" id="{B74A5BDB-C470-4CB7-BB26-74BD798010D1}"/>
              </a:ext>
            </a:extLst>
          </p:cNvPr>
          <p:cNvSpPr txBox="1">
            <a:spLocks/>
          </p:cNvSpPr>
          <p:nvPr/>
        </p:nvSpPr>
        <p:spPr>
          <a:xfrm>
            <a:off x="370006" y="1366525"/>
            <a:ext cx="5946471" cy="2046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1793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1793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00200" indent="-1793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2880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78012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Finds bugs without running the code</a:t>
            </a:r>
          </a:p>
          <a:p>
            <a:r>
              <a:rPr lang="en-US" dirty="0"/>
              <a:t>Path sensitive analysis</a:t>
            </a:r>
          </a:p>
          <a:p>
            <a:r>
              <a:rPr lang="en-US" dirty="0"/>
              <a:t>CFGs used to create exploded graphs of simulated control flows</a:t>
            </a:r>
          </a:p>
          <a:p>
            <a:endParaRPr lang="en-US" dirty="0"/>
          </a:p>
          <a:p>
            <a:pPr marL="0" indent="0">
              <a:buFont typeface="Arial" pitchFamily="34" charset="0"/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3" name="Content Placeholder 2">
            <a:extLst>
              <a:ext uri="{FF2B5EF4-FFF2-40B4-BE49-F238E27FC236}">
                <a16:creationId xmlns:a16="http://schemas.microsoft.com/office/drawing/2014/main" id="{3DAD27C9-30AB-4B47-BBF3-35C67252032C}"/>
              </a:ext>
            </a:extLst>
          </p:cNvPr>
          <p:cNvSpPr txBox="1">
            <a:spLocks/>
          </p:cNvSpPr>
          <p:nvPr/>
        </p:nvSpPr>
        <p:spPr>
          <a:xfrm>
            <a:off x="496504" y="3491207"/>
            <a:ext cx="5946471" cy="246664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1793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1793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00200" indent="-1793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2880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78012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function(</a:t>
            </a:r>
            <a:r>
              <a:rPr lang="en-US" sz="18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b) {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8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a, c;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8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switch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(b) {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8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case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: a = b / </a:t>
            </a:r>
            <a:r>
              <a:rPr lang="en-US" sz="1800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en-US" sz="18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break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case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: c = b – </a:t>
            </a:r>
            <a:r>
              <a:rPr lang="en-US" sz="1800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a = b/c; </a:t>
            </a:r>
            <a:r>
              <a:rPr lang="en-US" sz="18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break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8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a;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03FC5308-B381-4E32-9FC3-CDBA2BB38027}"/>
              </a:ext>
            </a:extLst>
          </p:cNvPr>
          <p:cNvSpPr txBox="1"/>
          <p:nvPr/>
        </p:nvSpPr>
        <p:spPr>
          <a:xfrm>
            <a:off x="6752068" y="1868988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default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CFF86935-E5D1-485E-86F7-4D98A6423D2B}"/>
              </a:ext>
            </a:extLst>
          </p:cNvPr>
          <p:cNvSpPr txBox="1"/>
          <p:nvPr/>
        </p:nvSpPr>
        <p:spPr>
          <a:xfrm>
            <a:off x="8891652" y="1969216"/>
            <a:ext cx="8643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case 1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9FB32CE7-BD71-4CD2-9E8C-338F132E848C}"/>
              </a:ext>
            </a:extLst>
          </p:cNvPr>
          <p:cNvSpPr txBox="1"/>
          <p:nvPr/>
        </p:nvSpPr>
        <p:spPr>
          <a:xfrm>
            <a:off x="10285778" y="1823385"/>
            <a:ext cx="8643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case 4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C925113A-40AA-4CA5-A835-838E9EBF36C3}"/>
              </a:ext>
            </a:extLst>
          </p:cNvPr>
          <p:cNvSpPr txBox="1"/>
          <p:nvPr/>
        </p:nvSpPr>
        <p:spPr>
          <a:xfrm>
            <a:off x="9704014" y="1321829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switch(b)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AF750EE8-54A0-43EB-97AD-357ECFE2E177}"/>
              </a:ext>
            </a:extLst>
          </p:cNvPr>
          <p:cNvSpPr txBox="1"/>
          <p:nvPr/>
        </p:nvSpPr>
        <p:spPr>
          <a:xfrm>
            <a:off x="8794512" y="2590808"/>
            <a:ext cx="10246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$b=[1,1]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BC95EC35-39DC-4BB8-B9E3-8A502A0B13B5}"/>
              </a:ext>
            </a:extLst>
          </p:cNvPr>
          <p:cNvSpPr txBox="1"/>
          <p:nvPr/>
        </p:nvSpPr>
        <p:spPr>
          <a:xfrm>
            <a:off x="10499025" y="2574080"/>
            <a:ext cx="10246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$b=[4,4]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D08856D3-174C-4F92-BF18-B5A468A3BF20}"/>
              </a:ext>
            </a:extLst>
          </p:cNvPr>
          <p:cNvSpPr txBox="1"/>
          <p:nvPr/>
        </p:nvSpPr>
        <p:spPr>
          <a:xfrm>
            <a:off x="10464077" y="3070876"/>
            <a:ext cx="7681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c=b-4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D45B9A63-ECDB-4889-A597-05F12952B424}"/>
              </a:ext>
            </a:extLst>
          </p:cNvPr>
          <p:cNvSpPr txBox="1"/>
          <p:nvPr/>
        </p:nvSpPr>
        <p:spPr>
          <a:xfrm>
            <a:off x="8810613" y="3884470"/>
            <a:ext cx="7681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a=b/0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706A9FE3-803F-4070-85F7-6C6962F31405}"/>
              </a:ext>
            </a:extLst>
          </p:cNvPr>
          <p:cNvSpPr txBox="1"/>
          <p:nvPr/>
        </p:nvSpPr>
        <p:spPr>
          <a:xfrm>
            <a:off x="10462288" y="4075046"/>
            <a:ext cx="10246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$b=[4,4]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6CA803B3-B6FA-46E5-8C3C-750FE3A2E3FA}"/>
              </a:ext>
            </a:extLst>
          </p:cNvPr>
          <p:cNvSpPr txBox="1"/>
          <p:nvPr/>
        </p:nvSpPr>
        <p:spPr>
          <a:xfrm>
            <a:off x="10477437" y="4621957"/>
            <a:ext cx="7553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a=b/c</a:t>
            </a:r>
          </a:p>
        </p:txBody>
      </p:sp>
      <p:sp>
        <p:nvSpPr>
          <p:cNvPr id="51" name="Explosion: 14 Points 50">
            <a:extLst>
              <a:ext uri="{FF2B5EF4-FFF2-40B4-BE49-F238E27FC236}">
                <a16:creationId xmlns:a16="http://schemas.microsoft.com/office/drawing/2014/main" id="{793615A8-CFF9-416B-A7B2-77394CB31793}"/>
              </a:ext>
            </a:extLst>
          </p:cNvPr>
          <p:cNvSpPr/>
          <p:nvPr/>
        </p:nvSpPr>
        <p:spPr>
          <a:xfrm>
            <a:off x="8021692" y="4547129"/>
            <a:ext cx="489716" cy="395253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Explosion: 14 Points 51">
            <a:extLst>
              <a:ext uri="{FF2B5EF4-FFF2-40B4-BE49-F238E27FC236}">
                <a16:creationId xmlns:a16="http://schemas.microsoft.com/office/drawing/2014/main" id="{45CE4604-621E-4171-B476-D99398749E43}"/>
              </a:ext>
            </a:extLst>
          </p:cNvPr>
          <p:cNvSpPr/>
          <p:nvPr/>
        </p:nvSpPr>
        <p:spPr>
          <a:xfrm>
            <a:off x="9650737" y="5346877"/>
            <a:ext cx="489716" cy="395253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Explosion: 14 Points 3">
            <a:extLst>
              <a:ext uri="{FF2B5EF4-FFF2-40B4-BE49-F238E27FC236}">
                <a16:creationId xmlns:a16="http://schemas.microsoft.com/office/drawing/2014/main" id="{D5E4ECC0-7CA9-4595-B919-F71E19B28483}"/>
              </a:ext>
            </a:extLst>
          </p:cNvPr>
          <p:cNvSpPr/>
          <p:nvPr/>
        </p:nvSpPr>
        <p:spPr>
          <a:xfrm>
            <a:off x="6734337" y="2669610"/>
            <a:ext cx="489716" cy="395253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A2DC1AA-C98B-4A97-8B30-35D0779CE57A}"/>
              </a:ext>
            </a:extLst>
          </p:cNvPr>
          <p:cNvSpPr txBox="1"/>
          <p:nvPr/>
        </p:nvSpPr>
        <p:spPr>
          <a:xfrm>
            <a:off x="6303226" y="3032453"/>
            <a:ext cx="17748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>
                <a:solidFill>
                  <a:srgbClr val="FF0000"/>
                </a:solidFill>
              </a:rPr>
              <a:t>Return</a:t>
            </a:r>
          </a:p>
          <a:p>
            <a:r>
              <a:rPr lang="en-US" b="1" i="1" dirty="0">
                <a:solidFill>
                  <a:srgbClr val="FF0000"/>
                </a:solidFill>
              </a:rPr>
              <a:t>Garbage value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CFA0D58-6145-472D-91D4-044313E9D1E6}"/>
              </a:ext>
            </a:extLst>
          </p:cNvPr>
          <p:cNvSpPr txBox="1"/>
          <p:nvPr/>
        </p:nvSpPr>
        <p:spPr>
          <a:xfrm>
            <a:off x="7608409" y="4942566"/>
            <a:ext cx="14029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>
                <a:solidFill>
                  <a:srgbClr val="FF0000"/>
                </a:solidFill>
              </a:rPr>
              <a:t>Divide by 0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D1EC7EF-AF64-4579-A5C9-A1D0473C5D19}"/>
              </a:ext>
            </a:extLst>
          </p:cNvPr>
          <p:cNvSpPr txBox="1"/>
          <p:nvPr/>
        </p:nvSpPr>
        <p:spPr>
          <a:xfrm>
            <a:off x="9096077" y="5689126"/>
            <a:ext cx="14029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>
                <a:solidFill>
                  <a:srgbClr val="FF0000"/>
                </a:solidFill>
              </a:rPr>
              <a:t>Divide by 0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AEDE08-E8CB-4D7D-B9AC-81A21247E39B}"/>
              </a:ext>
            </a:extLst>
          </p:cNvPr>
          <p:cNvSpPr txBox="1"/>
          <p:nvPr/>
        </p:nvSpPr>
        <p:spPr>
          <a:xfrm>
            <a:off x="389376" y="6370752"/>
            <a:ext cx="46057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i="1" dirty="0">
                <a:solidFill>
                  <a:srgbClr val="030303"/>
                </a:solidFill>
                <a:effectLst/>
                <a:latin typeface="Roboto"/>
              </a:rPr>
              <a:t>Source: Clang Static Analysis - Gabor Horvath - Meeting C++ 2016</a:t>
            </a:r>
            <a:endParaRPr lang="en-US" sz="1100" b="1" i="1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05A8137-73A3-470C-9C0D-6F15AD6D12E4}"/>
              </a:ext>
            </a:extLst>
          </p:cNvPr>
          <p:cNvSpPr txBox="1"/>
          <p:nvPr/>
        </p:nvSpPr>
        <p:spPr>
          <a:xfrm>
            <a:off x="4239615" y="3249958"/>
            <a:ext cx="14381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>
                <a:solidFill>
                  <a:srgbClr val="FF0000"/>
                </a:solidFill>
              </a:rPr>
              <a:t>Compiler warns here</a:t>
            </a:r>
          </a:p>
        </p:txBody>
      </p:sp>
      <p:sp>
        <p:nvSpPr>
          <p:cNvPr id="17" name="Arrow: Left 16">
            <a:extLst>
              <a:ext uri="{FF2B5EF4-FFF2-40B4-BE49-F238E27FC236}">
                <a16:creationId xmlns:a16="http://schemas.microsoft.com/office/drawing/2014/main" id="{F81445C1-E3E5-4035-9449-1DBAB158F4E2}"/>
              </a:ext>
            </a:extLst>
          </p:cNvPr>
          <p:cNvSpPr/>
          <p:nvPr/>
        </p:nvSpPr>
        <p:spPr>
          <a:xfrm rot="19507273">
            <a:off x="3984390" y="4033111"/>
            <a:ext cx="558060" cy="121577"/>
          </a:xfrm>
          <a:prstGeom prst="lef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Arrow: Left 40">
            <a:extLst>
              <a:ext uri="{FF2B5EF4-FFF2-40B4-BE49-F238E27FC236}">
                <a16:creationId xmlns:a16="http://schemas.microsoft.com/office/drawing/2014/main" id="{C8471991-5DE9-42E6-B70F-5EB1EF221484}"/>
              </a:ext>
            </a:extLst>
          </p:cNvPr>
          <p:cNvSpPr/>
          <p:nvPr/>
        </p:nvSpPr>
        <p:spPr>
          <a:xfrm rot="419029">
            <a:off x="3752024" y="5077917"/>
            <a:ext cx="1726883" cy="129477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E88B957-D43E-4EB0-9065-28EE3B0651D8}"/>
              </a:ext>
            </a:extLst>
          </p:cNvPr>
          <p:cNvSpPr txBox="1"/>
          <p:nvPr/>
        </p:nvSpPr>
        <p:spPr>
          <a:xfrm>
            <a:off x="5477911" y="4952471"/>
            <a:ext cx="143817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>
                <a:solidFill>
                  <a:srgbClr val="FF0000"/>
                </a:solidFill>
              </a:rPr>
              <a:t>Static Analyzer warns here</a:t>
            </a:r>
          </a:p>
        </p:txBody>
      </p:sp>
    </p:spTree>
    <p:extLst>
      <p:ext uri="{BB962C8B-B14F-4D97-AF65-F5344CB8AC3E}">
        <p14:creationId xmlns:p14="http://schemas.microsoft.com/office/powerpoint/2010/main" val="2022148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 animBg="1"/>
      <p:bldP spid="41" grpId="0" animBg="1"/>
      <p:bldP spid="22" grpId="0"/>
    </p:bldLst>
  </p:timing>
</p:sld>
</file>

<file path=ppt/theme/theme1.xml><?xml version="1.0" encoding="utf-8"?>
<a:theme xmlns:a="http://schemas.openxmlformats.org/drawingml/2006/main" name="Diamond Grid 16x9">
  <a:themeElements>
    <a:clrScheme name="DiamondGrid">
      <a:dk1>
        <a:srgbClr val="2D2E2D"/>
      </a:dk1>
      <a:lt1>
        <a:sysClr val="window" lastClr="FFFFFF"/>
      </a:lt1>
      <a:dk2>
        <a:srgbClr val="000000"/>
      </a:dk2>
      <a:lt2>
        <a:srgbClr val="EAEAEA"/>
      </a:lt2>
      <a:accent1>
        <a:srgbClr val="D15A3E"/>
      </a:accent1>
      <a:accent2>
        <a:srgbClr val="B2B2B2"/>
      </a:accent2>
      <a:accent3>
        <a:srgbClr val="4F91A1"/>
      </a:accent3>
      <a:accent4>
        <a:srgbClr val="F0BA34"/>
      </a:accent4>
      <a:accent5>
        <a:srgbClr val="AEB733"/>
      </a:accent5>
      <a:accent6>
        <a:srgbClr val="926397"/>
      </a:accent6>
      <a:hlink>
        <a:srgbClr val="4F91A1"/>
      </a:hlink>
      <a:folHlink>
        <a:srgbClr val="808080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usiness diamond grid presentation (widescreen).potx" id="{B2221865-AD13-4DF0-B68E-BF08E8CC5659}" vid="{BAA0C488-98B6-4F47-8E1C-5C7CD9605F73}"/>
    </a:ext>
  </a:extLst>
</a:theme>
</file>

<file path=ppt/theme/theme2.xml><?xml version="1.0" encoding="utf-8"?>
<a:theme xmlns:a="http://schemas.openxmlformats.org/drawingml/2006/main" name="Office Theme">
  <a:themeElements>
    <a:clrScheme name="DiamondGrid">
      <a:dk1>
        <a:srgbClr val="2D2E2D"/>
      </a:dk1>
      <a:lt1>
        <a:sysClr val="window" lastClr="FFFFFF"/>
      </a:lt1>
      <a:dk2>
        <a:srgbClr val="000000"/>
      </a:dk2>
      <a:lt2>
        <a:srgbClr val="EAEAEA"/>
      </a:lt2>
      <a:accent1>
        <a:srgbClr val="D15A3E"/>
      </a:accent1>
      <a:accent2>
        <a:srgbClr val="B2B2B2"/>
      </a:accent2>
      <a:accent3>
        <a:srgbClr val="4F91A1"/>
      </a:accent3>
      <a:accent4>
        <a:srgbClr val="F0BA34"/>
      </a:accent4>
      <a:accent5>
        <a:srgbClr val="AEB733"/>
      </a:accent5>
      <a:accent6>
        <a:srgbClr val="926397"/>
      </a:accent6>
      <a:hlink>
        <a:srgbClr val="4F91A1"/>
      </a:hlink>
      <a:folHlink>
        <a:srgbClr val="808080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DiamondGrid">
      <a:dk1>
        <a:srgbClr val="2D2E2D"/>
      </a:dk1>
      <a:lt1>
        <a:sysClr val="window" lastClr="FFFFFF"/>
      </a:lt1>
      <a:dk2>
        <a:srgbClr val="000000"/>
      </a:dk2>
      <a:lt2>
        <a:srgbClr val="EAEAEA"/>
      </a:lt2>
      <a:accent1>
        <a:srgbClr val="D15A3E"/>
      </a:accent1>
      <a:accent2>
        <a:srgbClr val="B2B2B2"/>
      </a:accent2>
      <a:accent3>
        <a:srgbClr val="4F91A1"/>
      </a:accent3>
      <a:accent4>
        <a:srgbClr val="F0BA34"/>
      </a:accent4>
      <a:accent5>
        <a:srgbClr val="AEB733"/>
      </a:accent5>
      <a:accent6>
        <a:srgbClr val="926397"/>
      </a:accent6>
      <a:hlink>
        <a:srgbClr val="4F91A1"/>
      </a:hlink>
      <a:folHlink>
        <a:srgbClr val="808080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Business diamond grid presentation (widescreen)</Template>
  <TotalTime>13645</TotalTime>
  <Words>3070</Words>
  <Application>Microsoft Office PowerPoint</Application>
  <PresentationFormat>Widescreen</PresentationFormat>
  <Paragraphs>485</Paragraphs>
  <Slides>35</Slides>
  <Notes>31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2" baseType="lpstr">
      <vt:lpstr>Arial</vt:lpstr>
      <vt:lpstr>Courier New</vt:lpstr>
      <vt:lpstr>Ericsson Capital TT</vt:lpstr>
      <vt:lpstr>Ericsson Hilda</vt:lpstr>
      <vt:lpstr>Roboto</vt:lpstr>
      <vt:lpstr>Times New Roman</vt:lpstr>
      <vt:lpstr>Diamond Grid 16x9</vt:lpstr>
      <vt:lpstr>Clang-tidy for Customized Checkers and Large Scale Refactoring</vt:lpstr>
      <vt:lpstr>Overview</vt:lpstr>
      <vt:lpstr>Why tools like Clang-tidy?: Cost of Software Development</vt:lpstr>
      <vt:lpstr>Four Pillars of Program Analysis</vt:lpstr>
      <vt:lpstr>PowerPoint Presentation</vt:lpstr>
      <vt:lpstr>LLVM/Clang Compiler Flow</vt:lpstr>
      <vt:lpstr>Clang-tidy &amp; Static Analyzers – Compare and Contrast</vt:lpstr>
      <vt:lpstr>AST Matcher compared to Symbolic Execution</vt:lpstr>
      <vt:lpstr> Clang Static Analyzer – Symbolic Execution </vt:lpstr>
      <vt:lpstr>Clang-tidy</vt:lpstr>
      <vt:lpstr>Clang-tidy Quick Demo (demo1)</vt:lpstr>
      <vt:lpstr>Clang-tidy Uses</vt:lpstr>
      <vt:lpstr>Clang-tidy Notes</vt:lpstr>
      <vt:lpstr>Clang-tidy check dev process</vt:lpstr>
      <vt:lpstr>Imagine your manager wants a new API</vt:lpstr>
      <vt:lpstr>Clang-tidy Adding a Check (demo2)</vt:lpstr>
      <vt:lpstr>We’ll need to explore a code sample</vt:lpstr>
      <vt:lpstr>Extending clang-tidy …</vt:lpstr>
      <vt:lpstr>Clang AST for our sample (demo3)</vt:lpstr>
      <vt:lpstr>Step 1: Replace “malloc”</vt:lpstr>
      <vt:lpstr>Step 1: Replace “malloc” …</vt:lpstr>
      <vt:lpstr>Source location</vt:lpstr>
      <vt:lpstr>Step 2: “If you give a mouse a cookie …” </vt:lpstr>
      <vt:lpstr>Step 2: Replace “free”, extend “malloc”</vt:lpstr>
      <vt:lpstr>Demo3 – Repeat with new changes</vt:lpstr>
      <vt:lpstr>Clang-tidy for Projects </vt:lpstr>
      <vt:lpstr>Clang-tidy for Projects</vt:lpstr>
      <vt:lpstr>Clang-tidy for Projects</vt:lpstr>
      <vt:lpstr>Example – Transforming Large Scale Project</vt:lpstr>
      <vt:lpstr>Example – Transforming Large Scale Project</vt:lpstr>
      <vt:lpstr>Supporting LIT Test case</vt:lpstr>
      <vt:lpstr>Supporting LIT Test case</vt:lpstr>
      <vt:lpstr>Conclusion</vt:lpstr>
      <vt:lpstr> References </vt:lpstr>
      <vt:lpstr> Thank you for attending!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Austin LLVM Meetup</dc:title>
  <dc:creator>Vince Bridgers</dc:creator>
  <cp:lastModifiedBy>Vince Bridgers</cp:lastModifiedBy>
  <cp:revision>180</cp:revision>
  <dcterms:created xsi:type="dcterms:W3CDTF">2019-09-15T17:55:48Z</dcterms:created>
  <dcterms:modified xsi:type="dcterms:W3CDTF">2020-09-14T16:57:14Z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InternalTags">
    <vt:lpwstr/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